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Default Extension="xlsx" ContentType="application/vnd.openxmlformats-officedocument.spreadsheetml.sheet"/>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60" r:id="rId2"/>
    <p:sldId id="318" r:id="rId3"/>
    <p:sldId id="322" r:id="rId4"/>
    <p:sldId id="261" r:id="rId5"/>
    <p:sldId id="328" r:id="rId6"/>
    <p:sldId id="262" r:id="rId7"/>
    <p:sldId id="263" r:id="rId8"/>
    <p:sldId id="336" r:id="rId9"/>
    <p:sldId id="337" r:id="rId10"/>
    <p:sldId id="338" r:id="rId11"/>
    <p:sldId id="266" r:id="rId12"/>
    <p:sldId id="267" r:id="rId13"/>
    <p:sldId id="268" r:id="rId14"/>
    <p:sldId id="339" r:id="rId15"/>
    <p:sldId id="269" r:id="rId16"/>
    <p:sldId id="334"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335" r:id="rId35"/>
    <p:sldId id="329" r:id="rId36"/>
    <p:sldId id="289" r:id="rId37"/>
    <p:sldId id="290" r:id="rId38"/>
    <p:sldId id="316" r:id="rId39"/>
    <p:sldId id="317" r:id="rId40"/>
    <p:sldId id="293" r:id="rId41"/>
    <p:sldId id="294" r:id="rId42"/>
    <p:sldId id="295" r:id="rId43"/>
    <p:sldId id="296" r:id="rId44"/>
    <p:sldId id="326" r:id="rId45"/>
    <p:sldId id="297" r:id="rId46"/>
    <p:sldId id="298" r:id="rId47"/>
    <p:sldId id="299" r:id="rId48"/>
    <p:sldId id="320" r:id="rId49"/>
    <p:sldId id="300" r:id="rId50"/>
    <p:sldId id="301" r:id="rId51"/>
    <p:sldId id="302" r:id="rId52"/>
    <p:sldId id="330" r:id="rId53"/>
    <p:sldId id="331" r:id="rId54"/>
    <p:sldId id="332" r:id="rId55"/>
    <p:sldId id="333" r:id="rId56"/>
    <p:sldId id="303" r:id="rId57"/>
    <p:sldId id="321"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59129" autoAdjust="0"/>
  </p:normalViewPr>
  <p:slideViewPr>
    <p:cSldViewPr>
      <p:cViewPr varScale="1">
        <p:scale>
          <a:sx n="63" d="100"/>
          <a:sy n="63" d="100"/>
        </p:scale>
        <p:origin x="-1374"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78958592"/>
        <c:axId val="78960512"/>
      </c:barChart>
      <c:catAx>
        <c:axId val="78958592"/>
        <c:scaling>
          <c:orientation val="minMax"/>
        </c:scaling>
        <c:axPos val="b"/>
        <c:title>
          <c:tx>
            <c:rich>
              <a:bodyPr/>
              <a:lstStyle/>
              <a:p>
                <a:pPr>
                  <a:defRPr/>
                </a:pPr>
                <a:r>
                  <a:rPr lang="en-US"/>
                  <a:t>Hướng</a:t>
                </a:r>
              </a:p>
            </c:rich>
          </c:tx>
          <c:layout/>
        </c:title>
        <c:majorTickMark val="none"/>
        <c:tickLblPos val="nextTo"/>
        <c:crossAx val="78960512"/>
        <c:crosses val="autoZero"/>
        <c:auto val="1"/>
        <c:lblAlgn val="ctr"/>
        <c:lblOffset val="100"/>
      </c:catAx>
      <c:valAx>
        <c:axId val="78960512"/>
        <c:scaling>
          <c:orientation val="minMax"/>
        </c:scaling>
        <c:axPos val="l"/>
        <c:title>
          <c:tx>
            <c:rich>
              <a:bodyPr/>
              <a:lstStyle/>
              <a:p>
                <a:pPr>
                  <a:defRPr/>
                </a:pPr>
                <a:r>
                  <a:rPr lang="en-US"/>
                  <a:t>Biên Độ</a:t>
                </a:r>
              </a:p>
            </c:rich>
          </c:tx>
          <c:layout/>
        </c:title>
        <c:numFmt formatCode="General" sourceLinked="1"/>
        <c:tickLblPos val="nextTo"/>
        <c:crossAx val="78958592"/>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6295" y="742592"/>
          <a:ext cx="1881633" cy="11289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frame</a:t>
          </a:r>
        </a:p>
      </dsp:txBody>
      <dsp:txXfrm>
        <a:off x="6295" y="742592"/>
        <a:ext cx="1881633" cy="1128980"/>
      </dsp:txXfrm>
    </dsp:sp>
    <dsp:sp modelId="{528D1EBD-91C0-4538-8FB3-B30DDF196AFC}">
      <dsp:nvSpPr>
        <dsp:cNvPr id="0" name=""/>
        <dsp:cNvSpPr/>
      </dsp:nvSpPr>
      <dsp:spPr>
        <a:xfrm>
          <a:off x="2053513" y="1073760"/>
          <a:ext cx="398906" cy="466645"/>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053513" y="1073760"/>
        <a:ext cx="398906" cy="466645"/>
      </dsp:txXfrm>
    </dsp:sp>
    <dsp:sp modelId="{37207CDA-B19C-401F-B101-737A237BC938}">
      <dsp:nvSpPr>
        <dsp:cNvPr id="0" name=""/>
        <dsp:cNvSpPr/>
      </dsp:nvSpPr>
      <dsp:spPr>
        <a:xfrm>
          <a:off x="2640583" y="742592"/>
          <a:ext cx="1881633" cy="112898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Hair Detection</a:t>
          </a:r>
        </a:p>
      </dsp:txBody>
      <dsp:txXfrm>
        <a:off x="2640583" y="742592"/>
        <a:ext cx="1881633" cy="1128980"/>
      </dsp:txXfrm>
    </dsp:sp>
    <dsp:sp modelId="{CCCA09FA-A099-4B55-BD9E-38CE34FD697B}">
      <dsp:nvSpPr>
        <dsp:cNvPr id="0" name=""/>
        <dsp:cNvSpPr/>
      </dsp:nvSpPr>
      <dsp:spPr>
        <a:xfrm>
          <a:off x="4687800" y="1073760"/>
          <a:ext cx="398906" cy="466645"/>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687800" y="1073760"/>
        <a:ext cx="398906" cy="466645"/>
      </dsp:txXfrm>
    </dsp:sp>
    <dsp:sp modelId="{3B79C1A1-3015-43D0-B18C-257E507ECD9C}">
      <dsp:nvSpPr>
        <dsp:cNvPr id="0" name=""/>
        <dsp:cNvSpPr/>
      </dsp:nvSpPr>
      <dsp:spPr>
        <a:xfrm>
          <a:off x="5274870" y="742592"/>
          <a:ext cx="1881633" cy="112898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Upper body detection by SVM + HOG</a:t>
          </a:r>
        </a:p>
      </dsp:txBody>
      <dsp:txXfrm>
        <a:off x="5274870" y="742592"/>
        <a:ext cx="1881633" cy="1128980"/>
      </dsp:txXfrm>
    </dsp:sp>
    <dsp:sp modelId="{792F1292-6D16-4FAF-A36B-DBD58D9FA42D}">
      <dsp:nvSpPr>
        <dsp:cNvPr id="0" name=""/>
        <dsp:cNvSpPr/>
      </dsp:nvSpPr>
      <dsp:spPr>
        <a:xfrm rot="5400000">
          <a:off x="6016234" y="2003287"/>
          <a:ext cx="398906" cy="466645"/>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5400000">
        <a:off x="6016234" y="2003287"/>
        <a:ext cx="398906" cy="466645"/>
      </dsp:txXfrm>
    </dsp:sp>
    <dsp:sp modelId="{F3C761D8-CD8B-43F7-9AF5-7994E433D6FE}">
      <dsp:nvSpPr>
        <dsp:cNvPr id="0" name=""/>
        <dsp:cNvSpPr/>
      </dsp:nvSpPr>
      <dsp:spPr>
        <a:xfrm>
          <a:off x="5274870" y="2624226"/>
          <a:ext cx="1881633" cy="112898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Upper body detection </a:t>
          </a:r>
          <a:r>
            <a:rPr lang="en-US" sz="2100" kern="1200"/>
            <a:t>by </a:t>
          </a:r>
          <a:r>
            <a:rPr lang="en-US" sz="2100" kern="1200" smtClean="0"/>
            <a:t>Snake</a:t>
          </a:r>
          <a:endParaRPr lang="en-US" sz="2100" kern="1200" dirty="0"/>
        </a:p>
      </dsp:txBody>
      <dsp:txXfrm>
        <a:off x="5274870" y="2624226"/>
        <a:ext cx="1881633" cy="1128980"/>
      </dsp:txXfrm>
    </dsp:sp>
    <dsp:sp modelId="{E6BA4D0E-6C61-4D93-8807-D55094C45D56}">
      <dsp:nvSpPr>
        <dsp:cNvPr id="0" name=""/>
        <dsp:cNvSpPr/>
      </dsp:nvSpPr>
      <dsp:spPr>
        <a:xfrm rot="10800000">
          <a:off x="4710380" y="2955394"/>
          <a:ext cx="398906" cy="466645"/>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4710380" y="2955394"/>
        <a:ext cx="398906" cy="466645"/>
      </dsp:txXfrm>
    </dsp:sp>
    <dsp:sp modelId="{9D4E209B-A51E-49C0-84D2-B8A4CDFDFF83}">
      <dsp:nvSpPr>
        <dsp:cNvPr id="0" name=""/>
        <dsp:cNvSpPr/>
      </dsp:nvSpPr>
      <dsp:spPr>
        <a:xfrm>
          <a:off x="2640583" y="2624226"/>
          <a:ext cx="1881633" cy="1128980"/>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Result</a:t>
          </a:r>
        </a:p>
      </dsp:txBody>
      <dsp:txXfrm>
        <a:off x="2640583" y="2624226"/>
        <a:ext cx="1881633" cy="112898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51082-E69A-4919-9612-593A72A103D6}">
      <dsp:nvSpPr>
        <dsp:cNvPr id="0" name=""/>
        <dsp:cNvSpPr/>
      </dsp:nvSpPr>
      <dsp:spPr>
        <a:xfrm>
          <a:off x="284618" y="1187"/>
          <a:ext cx="1027211" cy="102721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a:t>
          </a:r>
          <a:r>
            <a:rPr lang="en-US" sz="1300" kern="1200" dirty="0" err="1" smtClean="0"/>
            <a:t>c|color</a:t>
          </a:r>
          <a:r>
            <a:rPr lang="en-US" sz="1300" kern="1200" dirty="0" smtClean="0"/>
            <a:t>)</a:t>
          </a:r>
          <a:endParaRPr lang="en-US" sz="1300" kern="1200" dirty="0"/>
        </a:p>
      </dsp:txBody>
      <dsp:txXfrm>
        <a:off x="284618" y="1187"/>
        <a:ext cx="1027211" cy="1027211"/>
      </dsp:txXfrm>
    </dsp:sp>
    <dsp:sp modelId="{0AFE90F6-6E7A-4297-AB4F-514C5EAC2348}">
      <dsp:nvSpPr>
        <dsp:cNvPr id="0" name=""/>
        <dsp:cNvSpPr/>
      </dsp:nvSpPr>
      <dsp:spPr>
        <a:xfrm>
          <a:off x="500333" y="1111808"/>
          <a:ext cx="595782" cy="5957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00333" y="1111808"/>
        <a:ext cx="595782" cy="595782"/>
      </dsp:txXfrm>
    </dsp:sp>
    <dsp:sp modelId="{1323E49E-EA96-42FD-AFB8-B73DB5B43DAC}">
      <dsp:nvSpPr>
        <dsp:cNvPr id="0" name=""/>
        <dsp:cNvSpPr/>
      </dsp:nvSpPr>
      <dsp:spPr>
        <a:xfrm>
          <a:off x="284618" y="1791000"/>
          <a:ext cx="1027211" cy="102721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Ngưỡng</a:t>
          </a:r>
          <a:endParaRPr lang="en-US" sz="1300" kern="1200" dirty="0"/>
        </a:p>
      </dsp:txBody>
      <dsp:txXfrm>
        <a:off x="284618" y="1791000"/>
        <a:ext cx="1027211" cy="1027211"/>
      </dsp:txXfrm>
    </dsp:sp>
    <dsp:sp modelId="{341DC253-8CBD-447D-8CFF-E15C1847425B}">
      <dsp:nvSpPr>
        <dsp:cNvPr id="0" name=""/>
        <dsp:cNvSpPr/>
      </dsp:nvSpPr>
      <dsp:spPr>
        <a:xfrm>
          <a:off x="1465912" y="1218638"/>
          <a:ext cx="326653" cy="38212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5912" y="1218638"/>
        <a:ext cx="326653" cy="382122"/>
      </dsp:txXfrm>
    </dsp:sp>
    <dsp:sp modelId="{A9BD8E1B-B678-4F9C-8482-F4A9B7474058}">
      <dsp:nvSpPr>
        <dsp:cNvPr id="0" name=""/>
        <dsp:cNvSpPr/>
      </dsp:nvSpPr>
      <dsp:spPr>
        <a:xfrm>
          <a:off x="1928157" y="382488"/>
          <a:ext cx="2054423" cy="20544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err="1" smtClean="0"/>
            <a:t>Phân</a:t>
          </a:r>
          <a:r>
            <a:rPr lang="en-US" sz="4700" kern="1200" dirty="0" smtClean="0"/>
            <a:t> </a:t>
          </a:r>
          <a:r>
            <a:rPr lang="en-US" sz="4700" kern="1200" dirty="0" err="1" smtClean="0"/>
            <a:t>Lớp</a:t>
          </a:r>
          <a:endParaRPr lang="en-US" sz="4700" kern="1200" dirty="0"/>
        </a:p>
      </dsp:txBody>
      <dsp:txXfrm>
        <a:off x="1928157" y="382488"/>
        <a:ext cx="2054423" cy="2054423"/>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441498" y="2232"/>
          <a:ext cx="2330834" cy="13985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input</a:t>
          </a:r>
          <a:endParaRPr lang="en-US" sz="3700" kern="1200" dirty="0"/>
        </a:p>
      </dsp:txBody>
      <dsp:txXfrm>
        <a:off x="441498" y="2232"/>
        <a:ext cx="2330834" cy="1398500"/>
      </dsp:txXfrm>
    </dsp:sp>
    <dsp:sp modelId="{528D1EBD-91C0-4538-8FB3-B30DDF196AFC}">
      <dsp:nvSpPr>
        <dsp:cNvPr id="0" name=""/>
        <dsp:cNvSpPr/>
      </dsp:nvSpPr>
      <dsp:spPr>
        <a:xfrm>
          <a:off x="2977446" y="412459"/>
          <a:ext cx="494136" cy="578046"/>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977446" y="412459"/>
        <a:ext cx="494136" cy="578046"/>
      </dsp:txXfrm>
    </dsp:sp>
    <dsp:sp modelId="{37207CDA-B19C-401F-B101-737A237BC938}">
      <dsp:nvSpPr>
        <dsp:cNvPr id="0" name=""/>
        <dsp:cNvSpPr/>
      </dsp:nvSpPr>
      <dsp:spPr>
        <a:xfrm>
          <a:off x="3704666" y="2232"/>
          <a:ext cx="2330834" cy="139850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Tính</a:t>
          </a:r>
          <a:r>
            <a:rPr lang="en-US" sz="3700" kern="1200" dirty="0" smtClean="0"/>
            <a:t> HOG</a:t>
          </a:r>
          <a:endParaRPr lang="en-US" sz="3700" kern="1200" dirty="0"/>
        </a:p>
      </dsp:txBody>
      <dsp:txXfrm>
        <a:off x="3704666" y="2232"/>
        <a:ext cx="2330834" cy="1398500"/>
      </dsp:txXfrm>
    </dsp:sp>
    <dsp:sp modelId="{CCCA09FA-A099-4B55-BD9E-38CE34FD697B}">
      <dsp:nvSpPr>
        <dsp:cNvPr id="0" name=""/>
        <dsp:cNvSpPr/>
      </dsp:nvSpPr>
      <dsp:spPr>
        <a:xfrm rot="5400000">
          <a:off x="4623015" y="1563891"/>
          <a:ext cx="494136" cy="578046"/>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4623015" y="1563891"/>
        <a:ext cx="494136" cy="578046"/>
      </dsp:txXfrm>
    </dsp:sp>
    <dsp:sp modelId="{3B79C1A1-3015-43D0-B18C-257E507ECD9C}">
      <dsp:nvSpPr>
        <dsp:cNvPr id="0" name=""/>
        <dsp:cNvSpPr/>
      </dsp:nvSpPr>
      <dsp:spPr>
        <a:xfrm>
          <a:off x="3704666" y="2333066"/>
          <a:ext cx="2330834" cy="13985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Linear SVM</a:t>
          </a:r>
          <a:endParaRPr lang="en-US" sz="3700" kern="1200" dirty="0"/>
        </a:p>
      </dsp:txBody>
      <dsp:txXfrm>
        <a:off x="3704666" y="2333066"/>
        <a:ext cx="2330834" cy="1398500"/>
      </dsp:txXfrm>
    </dsp:sp>
    <dsp:sp modelId="{792F1292-6D16-4FAF-A36B-DBD58D9FA42D}">
      <dsp:nvSpPr>
        <dsp:cNvPr id="0" name=""/>
        <dsp:cNvSpPr/>
      </dsp:nvSpPr>
      <dsp:spPr>
        <a:xfrm rot="10800000">
          <a:off x="3005416" y="2743293"/>
          <a:ext cx="494136" cy="578046"/>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005416" y="2743293"/>
        <a:ext cx="494136" cy="578046"/>
      </dsp:txXfrm>
    </dsp:sp>
    <dsp:sp modelId="{F3C761D8-CD8B-43F7-9AF5-7994E433D6FE}">
      <dsp:nvSpPr>
        <dsp:cNvPr id="0" name=""/>
        <dsp:cNvSpPr/>
      </dsp:nvSpPr>
      <dsp:spPr>
        <a:xfrm>
          <a:off x="441498" y="2333066"/>
          <a:ext cx="2330834" cy="139850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Result</a:t>
          </a:r>
          <a:endParaRPr lang="en-US" sz="3700" kern="1200" dirty="0"/>
        </a:p>
      </dsp:txBody>
      <dsp:txXfrm>
        <a:off x="441498" y="2333066"/>
        <a:ext cx="2330834" cy="139850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7/26/2010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hai</a:t>
            </a:r>
            <a:r>
              <a:rPr lang="en-US" baseline="0" dirty="0" smtClean="0"/>
              <a:t> </a:t>
            </a:r>
            <a:r>
              <a:rPr lang="en-US" baseline="0" dirty="0" err="1" smtClean="0"/>
              <a:t>đại</a:t>
            </a:r>
            <a:r>
              <a:rPr lang="en-US" baseline="0" dirty="0" smtClean="0"/>
              <a:t> </a:t>
            </a:r>
            <a:r>
              <a:rPr lang="en-US" baseline="0" dirty="0" err="1" smtClean="0"/>
              <a:t>lượng</a:t>
            </a:r>
            <a:r>
              <a:rPr lang="en-US" baseline="0" dirty="0" smtClean="0"/>
              <a:t> means </a:t>
            </a:r>
            <a:r>
              <a:rPr lang="en-US" baseline="0" dirty="0" err="1" smtClean="0"/>
              <a:t>và</a:t>
            </a:r>
            <a:r>
              <a:rPr lang="en-US" baseline="0" dirty="0" smtClean="0"/>
              <a:t> covariance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xem</a:t>
            </a:r>
            <a:r>
              <a:rPr lang="en-US" baseline="0" dirty="0" smtClean="0"/>
              <a:t> </a:t>
            </a:r>
            <a:r>
              <a:rPr lang="en-US" baseline="0" dirty="0" err="1" smtClean="0"/>
              <a:t>độ</a:t>
            </a:r>
            <a:r>
              <a:rPr lang="en-US" baseline="0" dirty="0" smtClean="0"/>
              <a:t> </a:t>
            </a:r>
            <a:r>
              <a:rPr lang="en-US" baseline="0" dirty="0" err="1" smtClean="0"/>
              <a:t>giống</a:t>
            </a:r>
            <a:r>
              <a:rPr lang="en-US" baseline="0" dirty="0" smtClean="0"/>
              <a:t> </a:t>
            </a:r>
            <a:r>
              <a:rPr lang="en-US" baseline="0" dirty="0" err="1" smtClean="0"/>
              <a:t>nhau</a:t>
            </a:r>
            <a:r>
              <a:rPr lang="en-US" baseline="0" dirty="0" smtClean="0"/>
              <a:t> </a:t>
            </a:r>
            <a:r>
              <a:rPr lang="en-US" baseline="0" dirty="0" err="1" smtClean="0"/>
              <a:t>giữa</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với</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(P) </a:t>
            </a:r>
            <a:r>
              <a:rPr lang="en-US" baseline="0" dirty="0" err="1" smtClean="0"/>
              <a:t>bằng</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slide.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ta</a:t>
            </a:r>
            <a:r>
              <a:rPr lang="en-US" baseline="0" dirty="0" smtClean="0"/>
              <a:t>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ngưỡng</a:t>
            </a:r>
            <a:r>
              <a:rPr lang="en-US" baseline="0" dirty="0" smtClean="0"/>
              <a:t> </a:t>
            </a:r>
            <a:r>
              <a:rPr lang="en-US" baseline="0" dirty="0" err="1" smtClean="0"/>
              <a:t>được</a:t>
            </a:r>
            <a:r>
              <a:rPr lang="en-US" baseline="0" dirty="0" smtClean="0"/>
              <a:t> </a:t>
            </a:r>
            <a:r>
              <a:rPr lang="en-US" baseline="0" dirty="0" err="1" smtClean="0"/>
              <a:t>chọn</a:t>
            </a:r>
            <a:r>
              <a:rPr lang="en-US" baseline="0" dirty="0" smtClean="0"/>
              <a:t> </a:t>
            </a:r>
            <a:r>
              <a:rPr lang="en-US" baseline="0" dirty="0" err="1" smtClean="0"/>
              <a:t>trước</a:t>
            </a:r>
            <a:r>
              <a:rPr lang="en-US" baseline="0" dirty="0" smtClean="0"/>
              <a:t>. </a:t>
            </a:r>
            <a:r>
              <a:rPr lang="en-US" baseline="0" dirty="0" err="1" smtClean="0"/>
              <a:t>Nếu</a:t>
            </a:r>
            <a:r>
              <a:rPr lang="en-US" baseline="0" dirty="0" smtClean="0"/>
              <a:t> P&gt;</a:t>
            </a:r>
            <a:r>
              <a:rPr lang="en-US" baseline="0" dirty="0" err="1" smtClean="0"/>
              <a:t>ngưỡng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luận</a:t>
            </a:r>
            <a:r>
              <a:rPr lang="en-US" baseline="0" dirty="0" smtClean="0"/>
              <a:t> </a:t>
            </a:r>
            <a:r>
              <a:rPr lang="en-US" baseline="0" dirty="0" err="1" smtClean="0"/>
              <a:t>rằng</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thì</a:t>
            </a:r>
            <a:r>
              <a:rPr lang="en-US" baseline="0" dirty="0" smtClean="0"/>
              <a:t> </a:t>
            </a:r>
            <a:r>
              <a:rPr lang="en-US" baseline="0" dirty="0" err="1" smtClean="0"/>
              <a:t>không</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khi</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Single Gaussian. Ta </a:t>
            </a:r>
            <a:r>
              <a:rPr lang="en-US" baseline="0" dirty="0" err="1" smtClean="0"/>
              <a:t>thấy</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err="1" smtClean="0"/>
              <a:t>có</a:t>
            </a:r>
            <a:r>
              <a:rPr lang="en-US" baseline="0" smtClean="0"/>
              <a:t> màu gần giống màu </a:t>
            </a:r>
            <a:r>
              <a:rPr lang="en-US" baseline="0" err="1" smtClean="0"/>
              <a:t>tóc</a:t>
            </a:r>
            <a:r>
              <a:rPr lang="en-US" baseline="0" smtClean="0"/>
              <a:t> đều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err="1" smtClean="0"/>
              <a:t>số</a:t>
            </a:r>
            <a:r>
              <a:rPr lang="en-US" baseline="0" smtClean="0"/>
              <a:t> nhiễu </a:t>
            </a:r>
            <a:r>
              <a:rPr lang="en-US" baseline="0" dirty="0" err="1" smtClean="0"/>
              <a:t>như</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ghế</a:t>
            </a:r>
            <a:r>
              <a:rPr lang="en-US" baseline="0" dirty="0" smtClean="0"/>
              <a:t>, </a:t>
            </a:r>
            <a:r>
              <a:rPr lang="en-US" baseline="0" dirty="0" err="1" smtClean="0"/>
              <a:t>các</a:t>
            </a:r>
            <a:r>
              <a:rPr lang="en-US" baseline="0" dirty="0" smtClean="0"/>
              <a:t> </a:t>
            </a:r>
            <a:r>
              <a:rPr lang="en-US" baseline="0" dirty="0" err="1" smtClean="0"/>
              <a:t>vật</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giống</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Dữ</a:t>
            </a:r>
            <a:r>
              <a:rPr lang="en-US" baseline="0" dirty="0" smtClean="0"/>
              <a:t> </a:t>
            </a:r>
            <a:r>
              <a:rPr lang="en-US" baseline="0" dirty="0" err="1" smtClean="0"/>
              <a:t>liệu</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err="1" smtClean="0"/>
              <a:t>phát</a:t>
            </a:r>
            <a:r>
              <a:rPr lang="en-US" baseline="0" smtClean="0"/>
              <a:t> hiện là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dirty="0" smtClean="0"/>
              <a:t>Do </a:t>
            </a:r>
            <a:r>
              <a:rPr lang="en-US" dirty="0" err="1" smtClean="0"/>
              <a:t>tại</a:t>
            </a:r>
            <a:r>
              <a:rPr lang="en-US" baseline="0" dirty="0" smtClean="0"/>
              <a:t> </a:t>
            </a:r>
            <a:r>
              <a:rPr lang="en-US" baseline="0" dirty="0" err="1" smtClean="0"/>
              <a:t>bước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nhiễu</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nhiều</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để</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bớt</a:t>
            </a:r>
            <a:r>
              <a:rPr lang="en-US" baseline="0" dirty="0" smtClean="0"/>
              <a:t> </a:t>
            </a:r>
            <a:r>
              <a:rPr lang="en-US" baseline="0" dirty="0" err="1" smtClean="0"/>
              <a:t>những</a:t>
            </a:r>
            <a:r>
              <a:rPr lang="en-US" baseline="0" dirty="0" smtClean="0"/>
              <a:t> </a:t>
            </a:r>
            <a:r>
              <a:rPr lang="en-US" baseline="0" dirty="0" err="1" smtClean="0"/>
              <a:t>nhiễu</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trước</a:t>
            </a:r>
            <a:r>
              <a:rPr lang="en-US" baseline="0" dirty="0" smtClean="0"/>
              <a:t>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ảnh</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như</a:t>
            </a:r>
            <a:r>
              <a:rPr lang="en-US" baseline="0" dirty="0" smtClean="0"/>
              <a:t> </a:t>
            </a:r>
            <a:r>
              <a:rPr lang="en-US" baseline="0" dirty="0" err="1" smtClean="0"/>
              <a:t>hình</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err="1" smtClean="0"/>
              <a:t>việc</a:t>
            </a:r>
            <a:r>
              <a:rPr lang="en-US" baseline="0" smtClean="0"/>
              <a:t> phân biệt đâu </a:t>
            </a:r>
            <a:r>
              <a:rPr lang="en-US" baseline="0" dirty="0" err="1" smtClean="0"/>
              <a:t>thật</a:t>
            </a:r>
            <a:r>
              <a:rPr lang="en-US" baseline="0" dirty="0" smtClean="0"/>
              <a:t> </a:t>
            </a:r>
            <a:r>
              <a:rPr lang="en-US" baseline="0" dirty="0" err="1" smtClean="0"/>
              <a:t>sự</a:t>
            </a:r>
            <a:r>
              <a:rPr lang="en-US" baseline="0" dirty="0" smtClean="0"/>
              <a:t> </a:t>
            </a:r>
            <a:r>
              <a:rPr lang="en-US" baseline="0" dirty="0" err="1" smtClean="0"/>
              <a:t>là</a:t>
            </a:r>
            <a:r>
              <a:rPr lang="en-US" baseline="0" dirty="0" smtClean="0"/>
              <a:t> </a:t>
            </a:r>
            <a:r>
              <a:rPr lang="en-US" baseline="0" dirty="0" err="1" smtClean="0"/>
              <a:t>người</a:t>
            </a:r>
            <a:r>
              <a:rPr lang="en-US" baseline="0" dirty="0" smtClean="0"/>
              <a:t>, </a:t>
            </a:r>
            <a:r>
              <a:rPr lang="en-US" baseline="0" dirty="0" err="1" smtClean="0"/>
              <a:t>đâu</a:t>
            </a:r>
            <a:r>
              <a:rPr lang="en-US" baseline="0" dirty="0" smtClean="0"/>
              <a:t> </a:t>
            </a:r>
            <a:r>
              <a:rPr lang="en-US" baseline="0" dirty="0" err="1" smtClean="0"/>
              <a:t>là</a:t>
            </a:r>
            <a:r>
              <a:rPr lang="en-US" baseline="0" dirty="0" smtClean="0"/>
              <a:t> </a:t>
            </a:r>
            <a:r>
              <a:rPr lang="en-US" baseline="0" dirty="0" err="1" smtClean="0"/>
              <a:t>nhiễu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20</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r>
              <a:rPr lang="en-US" dirty="0" err="1" smtClean="0"/>
              <a:t>Đọc</a:t>
            </a:r>
            <a:r>
              <a:rPr lang="en-US" dirty="0" smtClean="0"/>
              <a:t> slide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21</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err="1" smtClean="0"/>
              <a:t>Đọc</a:t>
            </a:r>
            <a:r>
              <a:rPr lang="en-US" baseline="0" dirty="0" smtClean="0"/>
              <a:t> slide </a:t>
            </a:r>
            <a:r>
              <a:rPr lang="en-US" baseline="0" dirty="0" err="1" smtClean="0"/>
              <a:t>luôn</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sơ</a:t>
            </a:r>
            <a:r>
              <a:rPr lang="en-US" baseline="0" dirty="0" smtClean="0"/>
              <a:t> </a:t>
            </a:r>
            <a:r>
              <a:rPr lang="en-US" baseline="0" dirty="0" err="1" smtClean="0"/>
              <a:t>đồ</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trải</a:t>
            </a:r>
            <a:r>
              <a:rPr lang="en-US" baseline="0" dirty="0" smtClean="0"/>
              <a:t> qua </a:t>
            </a:r>
            <a:r>
              <a:rPr lang="en-US" baseline="0" dirty="0" err="1" smtClean="0"/>
              <a:t>nhiều</a:t>
            </a:r>
            <a:r>
              <a:rPr lang="en-US" baseline="0" dirty="0" smtClean="0"/>
              <a:t> </a:t>
            </a:r>
            <a:r>
              <a:rPr lang="en-US" baseline="0" dirty="0" err="1" smtClean="0"/>
              <a:t>bước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Bước</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histogram.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của</a:t>
            </a:r>
            <a:r>
              <a:rPr lang="en-US" baseline="0" dirty="0" smtClean="0"/>
              <a:t> </a:t>
            </a:r>
            <a:r>
              <a:rPr lang="en-US" baseline="0" dirty="0" err="1" smtClean="0"/>
              <a:t>ánh</a:t>
            </a:r>
            <a:r>
              <a:rPr lang="en-US" baseline="0" dirty="0" smtClean="0"/>
              <a:t> </a:t>
            </a:r>
            <a:r>
              <a:rPr lang="en-US" baseline="0" dirty="0" err="1" smtClean="0"/>
              <a:t>sáng</a:t>
            </a:r>
            <a:endParaRPr lang="en-US" baseline="0" dirty="0" smtClean="0"/>
          </a:p>
          <a:p>
            <a:r>
              <a:rPr lang="en-US" baseline="0" dirty="0" smtClean="0"/>
              <a:t>(</a:t>
            </a:r>
            <a:r>
              <a:rPr lang="vi-VN" baseline="0" dirty="0" smtClean="0"/>
              <a:t>thì nó làm giảm sự khác biệt giữa sáng và tối</a:t>
            </a:r>
            <a:r>
              <a:rPr lang="en-US" baseline="0" dirty="0" smtClean="0"/>
              <a:t>.</a:t>
            </a:r>
            <a:r>
              <a:rPr lang="vi-VN" baseline="0" dirty="0" smtClean="0"/>
              <a:t> những vùng bị as chiếu vào</a:t>
            </a:r>
            <a:r>
              <a:rPr lang="en-US" baseline="0" dirty="0" smtClean="0"/>
              <a:t>, </a:t>
            </a:r>
            <a:r>
              <a:rPr lang="vi-VN" baseline="0" dirty="0" smtClean="0"/>
              <a:t>chỗ đó</a:t>
            </a:r>
            <a:r>
              <a:rPr lang="en-US" baseline="0" dirty="0" smtClean="0"/>
              <a:t> </a:t>
            </a:r>
            <a:r>
              <a:rPr lang="en-US" baseline="0" dirty="0" err="1" smtClean="0"/>
              <a:t>có</a:t>
            </a:r>
            <a:r>
              <a:rPr lang="vi-VN" baseline="0" dirty="0" smtClean="0"/>
              <a:t> histogram màu sáng tăng nhiều</a:t>
            </a:r>
            <a:r>
              <a:rPr lang="en-US" baseline="0" dirty="0" smtClean="0"/>
              <a:t>. Do </a:t>
            </a:r>
            <a:r>
              <a:rPr lang="en-US" baseline="0" dirty="0" err="1" smtClean="0"/>
              <a:t>vậy</a:t>
            </a:r>
            <a:r>
              <a:rPr lang="vi-VN" baseline="0" dirty="0" smtClean="0"/>
              <a:t> ta cân bằng lại thì nó ko còn nhiều pixel màu sáng nữa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Ngày</a:t>
            </a:r>
            <a:r>
              <a:rPr lang="en-US" baseline="0" dirty="0" smtClean="0"/>
              <a:t> nay do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về</a:t>
            </a:r>
            <a:r>
              <a:rPr lang="en-US" baseline="0" dirty="0" smtClean="0"/>
              <a:t> </a:t>
            </a:r>
            <a:r>
              <a:rPr lang="en-US" baseline="0" dirty="0" err="1" smtClean="0"/>
              <a:t>khoa</a:t>
            </a:r>
            <a:r>
              <a:rPr lang="en-US" baseline="0" dirty="0" smtClean="0"/>
              <a:t> </a:t>
            </a:r>
            <a:r>
              <a:rPr lang="en-US" baseline="0" dirty="0" err="1" smtClean="0"/>
              <a:t>học</a:t>
            </a:r>
            <a:r>
              <a:rPr lang="en-US" baseline="0" dirty="0" smtClean="0"/>
              <a:t> </a:t>
            </a:r>
            <a:r>
              <a:rPr lang="en-US" baseline="0" dirty="0" err="1" smtClean="0"/>
              <a:t>kỹ</a:t>
            </a:r>
            <a:r>
              <a:rPr lang="en-US" baseline="0" dirty="0" smtClean="0"/>
              <a:t> </a:t>
            </a:r>
            <a:r>
              <a:rPr lang="en-US" baseline="0" dirty="0" err="1" smtClean="0"/>
              <a:t>thuật</a:t>
            </a:r>
            <a:r>
              <a:rPr lang="en-US" baseline="0" smtClean="0"/>
              <a:t>, công </a:t>
            </a:r>
            <a:r>
              <a:rPr lang="en-US" baseline="0" dirty="0" err="1" smtClean="0"/>
              <a:t>nghệ</a:t>
            </a:r>
            <a:r>
              <a:rPr lang="en-US" baseline="0" dirty="0" smtClean="0"/>
              <a:t> </a:t>
            </a:r>
            <a:r>
              <a:rPr lang="en-US" baseline="0" dirty="0" err="1" smtClean="0"/>
              <a:t>thông</a:t>
            </a:r>
            <a:r>
              <a:rPr lang="en-US" baseline="0" dirty="0" smtClean="0"/>
              <a:t> tin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a:t>
            </a:r>
            <a:r>
              <a:rPr lang="en-US" baseline="0" dirty="0" err="1" smtClean="0"/>
              <a:t>trong</a:t>
            </a:r>
            <a:r>
              <a:rPr lang="en-US" baseline="0" dirty="0" smtClean="0"/>
              <a:t> </a:t>
            </a:r>
            <a:r>
              <a:rPr lang="en-US" baseline="0" dirty="0" err="1" smtClean="0"/>
              <a:t>đời</a:t>
            </a:r>
            <a:r>
              <a:rPr lang="en-US" baseline="0" dirty="0" smtClean="0"/>
              <a:t> </a:t>
            </a:r>
            <a:r>
              <a:rPr lang="en-US" baseline="0" dirty="0" err="1" smtClean="0"/>
              <a:t>sống</a:t>
            </a:r>
            <a:r>
              <a:rPr lang="en-US" baseline="0" smtClean="0"/>
              <a:t>. Vấn </a:t>
            </a:r>
            <a:r>
              <a:rPr lang="en-US" baseline="0" dirty="0" err="1" smtClean="0"/>
              <a:t>đề</a:t>
            </a:r>
            <a:r>
              <a:rPr lang="en-US" baseline="0" dirty="0" smtClean="0"/>
              <a:t> </a:t>
            </a:r>
            <a:r>
              <a:rPr lang="en-US" baseline="0" dirty="0" err="1" smtClean="0"/>
              <a:t>về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như</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lạ</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hệ</a:t>
            </a:r>
            <a:r>
              <a:rPr lang="en-US" baseline="0" dirty="0" smtClean="0"/>
              <a:t> </a:t>
            </a:r>
            <a:r>
              <a:rPr lang="en-US" baseline="0" err="1" smtClean="0"/>
              <a:t>thống</a:t>
            </a:r>
            <a:r>
              <a:rPr lang="en-US" baseline="0" smtClean="0"/>
              <a:t> bảo </a:t>
            </a:r>
            <a:r>
              <a:rPr lang="en-US" baseline="0" dirty="0" err="1" smtClean="0"/>
              <a:t>mật</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chuyển</a:t>
            </a:r>
            <a:r>
              <a:rPr lang="en-US" baseline="0" dirty="0" smtClean="0"/>
              <a:t> </a:t>
            </a:r>
            <a:r>
              <a:rPr lang="en-US" baseline="0" dirty="0" err="1" smtClean="0"/>
              <a:t>động</a:t>
            </a:r>
            <a:r>
              <a:rPr lang="en-US" baseline="0" dirty="0" smtClean="0"/>
              <a:t> </a:t>
            </a:r>
            <a:r>
              <a:rPr lang="en-US" baseline="0" err="1" smtClean="0"/>
              <a:t>trong</a:t>
            </a:r>
            <a:r>
              <a:rPr lang="en-US" baseline="0" smtClean="0"/>
              <a:t> hệ thống giao </a:t>
            </a:r>
            <a:r>
              <a:rPr lang="en-US" baseline="0" dirty="0" err="1" smtClean="0"/>
              <a:t>thông</a:t>
            </a:r>
            <a:r>
              <a:rPr lang="en-US" baseline="0" dirty="0" smtClean="0"/>
              <a:t> …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được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chọn</a:t>
            </a:r>
            <a:r>
              <a:rPr lang="en-US" baseline="0" dirty="0" smtClean="0"/>
              <a:t> </a:t>
            </a:r>
            <a:r>
              <a:rPr lang="en-US" baseline="0" dirty="0" err="1" smtClean="0"/>
              <a:t>để</a:t>
            </a:r>
            <a:r>
              <a:rPr lang="en-US" baseline="0" dirty="0" smtClean="0"/>
              <a:t> </a:t>
            </a:r>
            <a:r>
              <a:rPr lang="en-US" baseline="0" dirty="0" err="1" smtClean="0"/>
              <a:t>nghiên</a:t>
            </a:r>
            <a:r>
              <a:rPr lang="en-US" baseline="0" dirty="0" smtClean="0"/>
              <a:t> </a:t>
            </a:r>
            <a:r>
              <a:rPr lang="en-US" baseline="0" dirty="0" err="1" smtClean="0"/>
              <a:t>cứu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Bước</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gradient </a:t>
            </a:r>
            <a:r>
              <a:rPr lang="en-US" baseline="0" dirty="0" err="1" smtClean="0"/>
              <a:t>theo</a:t>
            </a:r>
            <a:r>
              <a:rPr lang="en-US" baseline="0" dirty="0" smtClean="0"/>
              <a:t> </a:t>
            </a:r>
            <a:r>
              <a:rPr lang="en-US" baseline="0" dirty="0" err="1" smtClean="0"/>
              <a:t>hai</a:t>
            </a:r>
            <a:r>
              <a:rPr lang="en-US" baseline="0" dirty="0" smtClean="0"/>
              <a:t> </a:t>
            </a:r>
            <a:r>
              <a:rPr lang="en-US" baseline="0" dirty="0" err="1" smtClean="0"/>
              <a:t>chiều</a:t>
            </a:r>
            <a:r>
              <a:rPr lang="en-US" baseline="0" dirty="0" smtClean="0"/>
              <a:t> x </a:t>
            </a:r>
            <a:r>
              <a:rPr lang="en-US" baseline="0" dirty="0" err="1" smtClean="0"/>
              <a:t>và</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gradient. </a:t>
            </a:r>
            <a:r>
              <a:rPr lang="en-US" baseline="0" dirty="0" err="1" smtClean="0"/>
              <a:t>Tại</a:t>
            </a:r>
            <a:r>
              <a:rPr lang="en-US" baseline="0" dirty="0" smtClean="0"/>
              <a:t> </a:t>
            </a:r>
            <a:r>
              <a:rPr lang="en-US" baseline="0" dirty="0" err="1" smtClean="0"/>
              <a:t>mỗi</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a:t>
            </a:r>
            <a:r>
              <a:rPr lang="en-US" baseline="0" dirty="0" err="1" smtClean="0"/>
              <a:t>hướng</a:t>
            </a:r>
            <a:r>
              <a:rPr lang="en-US" baseline="0" dirty="0" smtClean="0"/>
              <a:t> </a:t>
            </a:r>
            <a:r>
              <a:rPr lang="en-US" baseline="0" dirty="0" err="1" smtClean="0"/>
              <a:t>và</a:t>
            </a:r>
            <a:r>
              <a:rPr lang="en-US" baseline="0" dirty="0" smtClean="0"/>
              <a:t> </a:t>
            </a:r>
            <a:r>
              <a:rPr lang="en-US" baseline="0" dirty="0" err="1" smtClean="0"/>
              <a:t>biên</a:t>
            </a:r>
            <a:r>
              <a:rPr lang="en-US" baseline="0" dirty="0" smtClean="0"/>
              <a:t> </a:t>
            </a:r>
            <a:r>
              <a:rPr lang="en-US" baseline="0" dirty="0" err="1" smtClean="0"/>
              <a:t>độ</a:t>
            </a:r>
            <a:r>
              <a:rPr lang="en-US" baseline="0" dirty="0" smtClean="0"/>
              <a:t> </a:t>
            </a:r>
            <a:r>
              <a:rPr lang="en-US" baseline="0" dirty="0" err="1" smtClean="0"/>
              <a:t>như</a:t>
            </a:r>
            <a:r>
              <a:rPr lang="en-US" baseline="0" dirty="0" smtClean="0"/>
              <a:t> </a:t>
            </a:r>
            <a:r>
              <a:rPr lang="en-US" baseline="0" dirty="0" err="1" smtClean="0"/>
              <a:t>hình</a:t>
            </a:r>
            <a:endParaRPr lang="en-US" dirty="0"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24</a:t>
            </a:fld>
            <a:endParaRPr lang="fi-FI" smtClean="0">
              <a:ea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xong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gradient histogram </a:t>
            </a:r>
            <a:r>
              <a:rPr lang="en-US" baseline="0" dirty="0" err="1" smtClean="0"/>
              <a:t>cho</a:t>
            </a:r>
            <a:r>
              <a:rPr lang="en-US" baseline="0" dirty="0" smtClean="0"/>
              <a:t> </a:t>
            </a:r>
            <a:r>
              <a:rPr lang="en-US" baseline="0" dirty="0" err="1" smtClean="0"/>
              <a:t>từng</a:t>
            </a:r>
            <a:r>
              <a:rPr lang="en-US" baseline="0" dirty="0" smtClean="0"/>
              <a:t> ô. Gradient histogram ở </a:t>
            </a:r>
            <a:r>
              <a:rPr lang="en-US" baseline="0" dirty="0" err="1" smtClean="0"/>
              <a:t>đây</a:t>
            </a:r>
            <a:r>
              <a:rPr lang="en-US" baseline="0" dirty="0" smtClean="0"/>
              <a:t> </a:t>
            </a:r>
            <a:r>
              <a:rPr lang="en-US" baseline="0" dirty="0" err="1" smtClean="0"/>
              <a:t>ta</a:t>
            </a:r>
            <a:r>
              <a:rPr lang="en-US" baseline="0" dirty="0" smtClean="0"/>
              <a:t> </a:t>
            </a:r>
            <a:r>
              <a:rPr lang="en-US" baseline="0" dirty="0" err="1" smtClean="0"/>
              <a:t>chia</a:t>
            </a:r>
            <a:r>
              <a:rPr lang="en-US" baseline="0" dirty="0" smtClean="0"/>
              <a:t> </a:t>
            </a:r>
            <a:r>
              <a:rPr lang="en-US" baseline="0" dirty="0" err="1" smtClean="0"/>
              <a:t>theo</a:t>
            </a:r>
            <a:r>
              <a:rPr lang="en-US" baseline="0" dirty="0" smtClean="0"/>
              <a:t> 9 bin. </a:t>
            </a:r>
            <a:r>
              <a:rPr lang="en-US" baseline="0" dirty="0" err="1" smtClean="0"/>
              <a:t>Mỗi</a:t>
            </a:r>
            <a:r>
              <a:rPr lang="en-US" baseline="0" dirty="0" smtClean="0"/>
              <a:t> bin </a:t>
            </a:r>
            <a:r>
              <a:rPr lang="en-US" baseline="0" dirty="0" err="1" smtClean="0"/>
              <a:t>là</a:t>
            </a:r>
            <a:r>
              <a:rPr lang="en-US" baseline="0" dirty="0" smtClean="0"/>
              <a:t> 20 gradient</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smtClean="0"/>
              <a:t>Ta tiến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hình</a:t>
            </a:r>
            <a:r>
              <a:rPr lang="en-US" baseline="0" dirty="0" smtClean="0"/>
              <a:t>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một</a:t>
            </a:r>
            <a:r>
              <a:rPr lang="en-US" baseline="0" dirty="0" smtClean="0"/>
              <a:t> </a:t>
            </a:r>
            <a:r>
              <a:rPr lang="en-US" baseline="0" dirty="0" err="1" smtClean="0"/>
              <a:t>khối</a:t>
            </a:r>
            <a:r>
              <a:rPr lang="en-US" baseline="0" dirty="0" smtClean="0"/>
              <a:t> </a:t>
            </a:r>
            <a:r>
              <a:rPr lang="en-US" baseline="0" dirty="0" err="1" smtClean="0"/>
              <a:t>gồm</a:t>
            </a:r>
            <a:r>
              <a:rPr lang="en-US" baseline="0" dirty="0" smtClean="0"/>
              <a:t> </a:t>
            </a:r>
            <a:r>
              <a:rPr lang="en-US" baseline="0" dirty="0" err="1" smtClean="0"/>
              <a:t>nhiều</a:t>
            </a:r>
            <a:r>
              <a:rPr lang="en-US" baseline="0" dirty="0" smtClean="0"/>
              <a:t> ô, </a:t>
            </a:r>
            <a:r>
              <a:rPr lang="en-US" baseline="0" dirty="0" err="1" smtClean="0"/>
              <a:t>vd</a:t>
            </a:r>
            <a:r>
              <a:rPr lang="en-US" baseline="0" dirty="0" smtClean="0"/>
              <a:t> ở </a:t>
            </a:r>
            <a:r>
              <a:rPr lang="en-US" baseline="0" dirty="0" err="1" smtClean="0"/>
              <a:t>đây</a:t>
            </a:r>
            <a:r>
              <a:rPr lang="en-US" baseline="0" dirty="0" smtClean="0"/>
              <a:t> </a:t>
            </a:r>
            <a:r>
              <a:rPr lang="en-US" baseline="0" dirty="0" err="1" smtClean="0"/>
              <a:t>gồm</a:t>
            </a:r>
            <a:r>
              <a:rPr lang="en-US" baseline="0" dirty="0" smtClean="0"/>
              <a:t> 9 ô.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khối</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sẽ</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tiến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hành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của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khối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Việc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thường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bằng</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công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thức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như</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trên</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Một</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bởi</a:t>
            </a:r>
            <a:r>
              <a:rPr lang="en-US" baseline="0" dirty="0" smtClean="0"/>
              <a:t> </a:t>
            </a:r>
            <a:r>
              <a:rPr lang="en-US" baseline="0" dirty="0" err="1" smtClean="0"/>
              <a:t>các</a:t>
            </a:r>
            <a:r>
              <a:rPr lang="en-US" baseline="0" dirty="0" smtClean="0"/>
              <a:t> </a:t>
            </a:r>
            <a:r>
              <a:rPr lang="en-US" baseline="0" dirty="0" err="1" smtClean="0"/>
              <a:t>khối</a:t>
            </a:r>
            <a:r>
              <a:rPr lang="en-US" baseline="0" dirty="0" smtClean="0"/>
              <a:t> </a:t>
            </a:r>
            <a:r>
              <a:rPr lang="en-US" baseline="0" dirty="0" err="1" smtClean="0"/>
              <a:t>xếp</a:t>
            </a:r>
            <a:r>
              <a:rPr lang="en-US" baseline="0" dirty="0" smtClean="0"/>
              <a:t> </a:t>
            </a:r>
            <a:r>
              <a:rPr lang="en-US" baseline="0" dirty="0" err="1" smtClean="0"/>
              <a:t>chồng</a:t>
            </a:r>
            <a:r>
              <a:rPr lang="en-US" baseline="0" dirty="0" smtClean="0"/>
              <a:t> </a:t>
            </a:r>
            <a:r>
              <a:rPr lang="en-US" baseline="0" dirty="0" err="1" smtClean="0"/>
              <a:t>lắp</a:t>
            </a:r>
            <a:r>
              <a:rPr lang="en-US" baseline="0" dirty="0" smtClean="0"/>
              <a:t> </a:t>
            </a:r>
            <a:r>
              <a:rPr lang="en-US" baseline="0" dirty="0" err="1" smtClean="0"/>
              <a:t>lên</a:t>
            </a:r>
            <a:r>
              <a:rPr lang="en-US" baseline="0" dirty="0" smtClean="0"/>
              <a:t> </a:t>
            </a:r>
            <a:r>
              <a:rPr lang="en-US" baseline="0" dirty="0" err="1" smtClean="0"/>
              <a:t>nhau</a:t>
            </a:r>
            <a:r>
              <a:rPr lang="en-US" baseline="0" dirty="0" smtClean="0"/>
              <a:t> </a:t>
            </a:r>
            <a:r>
              <a:rPr lang="en-US" baseline="0" dirty="0" err="1" smtClean="0"/>
              <a:t>như</a:t>
            </a:r>
            <a:r>
              <a:rPr lang="en-US" baseline="0" dirty="0" smtClean="0"/>
              <a:t> </a:t>
            </a:r>
            <a:r>
              <a:rPr lang="en-US" baseline="0" dirty="0" err="1" smtClean="0"/>
              <a:t>trong</a:t>
            </a:r>
            <a:r>
              <a:rPr lang="en-US" baseline="0" dirty="0" smtClean="0"/>
              <a:t> </a:t>
            </a:r>
            <a:r>
              <a:rPr lang="en-US" baseline="0" dirty="0" err="1" smtClean="0"/>
              <a:t>hình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block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đọc</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để</a:t>
            </a:r>
            <a:r>
              <a:rPr lang="en-US" baseline="0" dirty="0" smtClean="0"/>
              <a:t> </a:t>
            </a:r>
            <a:r>
              <a:rPr lang="en-US" baseline="0" dirty="0" err="1" smtClean="0"/>
              <a:t>cho</a:t>
            </a:r>
            <a:r>
              <a:rPr lang="en-US" baseline="0" dirty="0" smtClean="0"/>
              <a:t> SVM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được</a:t>
            </a:r>
            <a:r>
              <a:rPr lang="en-US" baseline="0" dirty="0" smtClean="0"/>
              <a:t> </a:t>
            </a:r>
            <a:r>
              <a:rPr lang="en-US" baseline="0" dirty="0" err="1" smtClean="0"/>
              <a:t>thì</a:t>
            </a:r>
            <a:r>
              <a:rPr lang="en-US" baseline="0" dirty="0" smtClean="0"/>
              <a:t> </a:t>
            </a:r>
            <a:r>
              <a:rPr lang="en-US" dirty="0" err="1" smtClean="0"/>
              <a:t>đầu</a:t>
            </a:r>
            <a:r>
              <a:rPr lang="en-US" baseline="0" dirty="0" smtClean="0"/>
              <a:t> </a:t>
            </a:r>
            <a:r>
              <a:rPr lang="en-US" baseline="0" dirty="0" err="1" smtClean="0"/>
              <a:t>tiên</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gồm</a:t>
            </a:r>
            <a:r>
              <a:rPr lang="en-US" baseline="0" dirty="0" smtClean="0"/>
              <a:t> 2 </a:t>
            </a:r>
            <a:r>
              <a:rPr lang="en-US" baseline="0" dirty="0" err="1" smtClean="0"/>
              <a:t>tập</a:t>
            </a:r>
            <a:r>
              <a:rPr lang="en-US" baseline="0" dirty="0" smtClean="0"/>
              <a:t> </a:t>
            </a:r>
            <a:r>
              <a:rPr lang="en-US" baseline="0" dirty="0" err="1" smtClean="0"/>
              <a:t>là</a:t>
            </a:r>
            <a:r>
              <a:rPr lang="en-US" baseline="0" dirty="0" smtClean="0"/>
              <a:t> positive: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ảnh</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người</a:t>
            </a:r>
            <a:r>
              <a:rPr lang="en-US" baseline="0" dirty="0" smtClean="0"/>
              <a:t>. </a:t>
            </a:r>
            <a:r>
              <a:rPr lang="en-US" baseline="0" dirty="0" err="1" smtClean="0"/>
              <a:t>tập</a:t>
            </a:r>
            <a:r>
              <a:rPr lang="en-US" baseline="0" dirty="0" smtClean="0"/>
              <a:t> 2 </a:t>
            </a:r>
            <a:r>
              <a:rPr lang="en-US" baseline="0" dirty="0" err="1" smtClean="0"/>
              <a:t>là</a:t>
            </a:r>
            <a:r>
              <a:rPr lang="en-US" baseline="0" dirty="0" smtClean="0"/>
              <a:t> negative </a:t>
            </a:r>
            <a:r>
              <a:rPr lang="en-US" baseline="0" dirty="0" err="1" smtClean="0"/>
              <a:t>chứa</a:t>
            </a:r>
            <a:r>
              <a:rPr lang="en-US" baseline="0" dirty="0" smtClean="0"/>
              <a:t> </a:t>
            </a:r>
            <a:r>
              <a:rPr lang="en-US" baseline="0" dirty="0" err="1" smtClean="0"/>
              <a:t>hình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Ta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rút</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xong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được</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err="1" smtClean="0"/>
              <a:t>lên</a:t>
            </a:r>
            <a:r>
              <a:rPr lang="en-US" baseline="0" smtClean="0"/>
              <a:t> sao </a:t>
            </a:r>
            <a:r>
              <a:rPr lang="en-US" baseline="0" dirty="0" err="1" smtClean="0"/>
              <a:t>cho</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bao</a:t>
            </a:r>
            <a:r>
              <a:rPr lang="en-US" baseline="0" dirty="0" smtClean="0"/>
              <a:t> </a:t>
            </a:r>
            <a:r>
              <a:rPr lang="en-US" baseline="0" dirty="0" err="1" smtClean="0"/>
              <a:t>được</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phần</a:t>
            </a:r>
            <a:r>
              <a:rPr lang="en-US" baseline="0" dirty="0" smtClean="0"/>
              <a:t> </a:t>
            </a:r>
            <a:r>
              <a:rPr lang="en-US" baseline="0" dirty="0" err="1" smtClean="0"/>
              <a:t>vai</a:t>
            </a:r>
            <a:r>
              <a:rPr lang="en-US" baseline="0" dirty="0" smtClean="0"/>
              <a:t> </a:t>
            </a:r>
            <a:r>
              <a:rPr lang="en-US" baseline="0" dirty="0" err="1" smtClean="0"/>
              <a:t>người</a:t>
            </a:r>
            <a:r>
              <a:rPr lang="en-US" baseline="0" dirty="0" smtClean="0"/>
              <a:t>.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là</a:t>
            </a:r>
            <a:r>
              <a:rPr lang="en-US" baseline="0" dirty="0" smtClean="0"/>
              <a:t> </a:t>
            </a:r>
            <a:r>
              <a:rPr lang="en-US" baseline="0" err="1" smtClean="0"/>
              <a:t>chiều</a:t>
            </a:r>
            <a:r>
              <a:rPr lang="en-US" baseline="0" smtClean="0"/>
              <a:t> rộng </a:t>
            </a:r>
            <a:r>
              <a:rPr lang="en-US" baseline="0" dirty="0" err="1" smtClean="0"/>
              <a:t>gấp</a:t>
            </a:r>
            <a:r>
              <a:rPr lang="en-US" baseline="0" dirty="0" smtClean="0"/>
              <a:t> </a:t>
            </a:r>
            <a:r>
              <a:rPr lang="en-US" baseline="0" dirty="0" err="1" smtClean="0"/>
              <a:t>hai</a:t>
            </a:r>
            <a:r>
              <a:rPr lang="en-US" baseline="0" smtClean="0"/>
              <a:t>, Do trong quá trình làm,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nữ</a:t>
            </a:r>
            <a:r>
              <a:rPr lang="en-US" baseline="0" dirty="0" smtClean="0"/>
              <a:t> </a:t>
            </a:r>
            <a:r>
              <a:rPr lang="en-US" baseline="0" dirty="0" err="1" smtClean="0"/>
              <a:t>tóc</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err="1" smtClean="0"/>
              <a:t>chiều</a:t>
            </a:r>
            <a:r>
              <a:rPr lang="en-US" baseline="0" smtClean="0"/>
              <a:t> dài </a:t>
            </a:r>
            <a:r>
              <a:rPr lang="en-US" baseline="0" dirty="0" err="1" smtClean="0"/>
              <a:t>là</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lớn</a:t>
            </a:r>
            <a:r>
              <a:rPr lang="en-US" baseline="0" dirty="0" smtClean="0"/>
              <a:t>. Do </a:t>
            </a:r>
            <a:r>
              <a:rPr lang="en-US" baseline="0" dirty="0" err="1" smtClean="0"/>
              <a:t>đó</a:t>
            </a:r>
            <a:r>
              <a:rPr lang="en-US" baseline="0" dirty="0" smtClean="0"/>
              <a:t> </a:t>
            </a:r>
            <a:r>
              <a:rPr lang="en-US" baseline="0" dirty="0" err="1" smtClean="0"/>
              <a:t>nếu</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vì</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bao</a:t>
            </a:r>
            <a:r>
              <a:rPr lang="en-US" baseline="0" dirty="0" smtClean="0"/>
              <a:t> </a:t>
            </a:r>
            <a:r>
              <a:rPr lang="en-US" baseline="0" dirty="0" err="1" smtClean="0"/>
              <a:t>quá</a:t>
            </a:r>
            <a:r>
              <a:rPr lang="en-US" baseline="0" dirty="0" smtClean="0"/>
              <a:t> </a:t>
            </a:r>
            <a:r>
              <a:rPr lang="en-US" baseline="0" dirty="0" err="1" smtClean="0"/>
              <a:t>lớn</a:t>
            </a:r>
            <a:r>
              <a:rPr lang="en-US" baseline="0" dirty="0" smtClean="0"/>
              <a:t>. do </a:t>
            </a:r>
            <a:r>
              <a:rPr lang="en-US" baseline="0" dirty="0" err="1" smtClean="0"/>
              <a:t>vậy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chiều</a:t>
            </a:r>
            <a:r>
              <a:rPr lang="en-US" baseline="0" dirty="0" smtClean="0"/>
              <a:t> </a:t>
            </a:r>
            <a:r>
              <a:rPr lang="en-US" baseline="0" dirty="0" err="1" smtClean="0"/>
              <a:t>rộng</a:t>
            </a:r>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vùng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ra</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trong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SVM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những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người</a:t>
            </a:r>
            <a:r>
              <a:rPr lang="en-US" baseline="0" dirty="0" smtClean="0"/>
              <a:t> </a:t>
            </a:r>
            <a:r>
              <a:rPr lang="en-US" baseline="0" dirty="0" err="1" smtClean="0"/>
              <a:t>thì</a:t>
            </a:r>
            <a:r>
              <a:rPr lang="en-US" baseline="0" dirty="0" smtClean="0"/>
              <a:t> </a:t>
            </a:r>
            <a:r>
              <a:rPr lang="en-US" baseline="0" err="1" smtClean="0"/>
              <a:t>được</a:t>
            </a:r>
            <a:r>
              <a:rPr lang="en-US" baseline="0" smtClean="0"/>
              <a:t> SVM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khá</a:t>
            </a:r>
            <a:r>
              <a:rPr lang="en-US" baseline="0" dirty="0" smtClean="0"/>
              <a:t> </a:t>
            </a:r>
            <a:r>
              <a:rPr lang="en-US" baseline="0" err="1" smtClean="0"/>
              <a:t>thành</a:t>
            </a:r>
            <a:r>
              <a:rPr lang="en-US" baseline="0" smtClean="0"/>
              <a:t> công</a:t>
            </a:r>
          </a:p>
          <a:p>
            <a:endParaRPr lang="en-US" baseline="0" smtClean="0"/>
          </a:p>
          <a:p>
            <a:r>
              <a:rPr lang="en-US" baseline="0" smtClean="0"/>
              <a:t>Fixed: </a:t>
            </a:r>
            <a:r>
              <a:rPr lang="en-US" smtClean="0"/>
              <a:t>Sau khi đã</a:t>
            </a:r>
            <a:r>
              <a:rPr lang="en-US" baseline="0" smtClean="0"/>
              <a:t> huấn luyện xong thì ta sử dụng mô hình SVM này để tiến hành việc phân lớp. Việc phân lớp được tiến hành như sau:</a:t>
            </a:r>
          </a:p>
          <a:p>
            <a:r>
              <a:rPr lang="en-US" baseline="0" smtClean="0"/>
              <a:t>Tại mỗi vị trí có màu tóc người. ta tiến hành mở rộng hình chữ nhật lên sao cho có thể bao được phần đầu của người và một phần vai người. Tỷ lệ mở rộng cho chiều rộng là gấp hai lần, Do đối với các trường hợp các bạn nữ tóc dài thì sẽ có chiều dài là tương đối lớn. Do đó nếu ta cũng mở rộng chiều dài (cao) ra gấp đôi thì sẽ không hợp lý vì khu vực bao quá lớn. do vậy về phần chiều dài thì ta cũng sẽ mở ra gấp đôi chiều rộng.</a:t>
            </a:r>
          </a:p>
          <a:p>
            <a:r>
              <a:rPr lang="en-US" baseline="0" smtClean="0"/>
              <a:t>Sau khi đã mở rộng vùng hình chữ nhật màu tóc người ra ta sẽ tiến hành rút trích đặc trưng HOG trong khu vực này và đưa vào SVM để phân lớp. Đối với những trường hợp không phải người thì được SVM phân lớp khá thành công</a:t>
            </a:r>
            <a:endParaRPr lang="en-US" smtClean="0"/>
          </a:p>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SVM </a:t>
            </a:r>
            <a:r>
              <a:rPr lang="en-US" baseline="0" dirty="0" err="1" smtClean="0"/>
              <a:t>và</a:t>
            </a:r>
            <a:r>
              <a:rPr lang="en-US" baseline="0" dirty="0" smtClean="0"/>
              <a:t> hog.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phần</a:t>
            </a:r>
            <a:r>
              <a:rPr lang="en-US" baseline="0" dirty="0" smtClean="0"/>
              <a:t> </a:t>
            </a:r>
            <a:r>
              <a:rPr lang="en-US" baseline="0" dirty="0" err="1" smtClean="0"/>
              <a:t>lớp</a:t>
            </a:r>
            <a:r>
              <a:rPr lang="en-US" baseline="0" dirty="0" smtClean="0"/>
              <a:t> </a:t>
            </a:r>
            <a:r>
              <a:rPr lang="en-US" baseline="0" dirty="0" err="1" smtClean="0"/>
              <a:t>những</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đều</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cho</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tốt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thì</a:t>
            </a:r>
            <a:r>
              <a:rPr lang="en-US" baseline="0" dirty="0" smtClean="0"/>
              <a:t> </a:t>
            </a:r>
            <a:r>
              <a:rPr lang="en-US" baseline="0" dirty="0" err="1" smtClean="0"/>
              <a:t>điều</a:t>
            </a:r>
            <a:r>
              <a:rPr lang="en-US" baseline="0" dirty="0" smtClean="0"/>
              <a:t> </a:t>
            </a:r>
            <a:r>
              <a:rPr lang="en-US" baseline="0" dirty="0" err="1" smtClean="0"/>
              <a:t>ta</a:t>
            </a:r>
            <a:r>
              <a:rPr lang="en-US" baseline="0" dirty="0" smtClean="0"/>
              <a:t> </a:t>
            </a:r>
            <a:r>
              <a:rPr lang="en-US" baseline="0" dirty="0" err="1" smtClean="0"/>
              <a:t>cần</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như</a:t>
            </a:r>
            <a:r>
              <a:rPr lang="en-US" baseline="0" dirty="0" smtClean="0"/>
              <a:t> </a:t>
            </a:r>
            <a:r>
              <a:rPr lang="en-US" baseline="0" dirty="0" err="1" smtClean="0"/>
              <a:t>sau</a:t>
            </a:r>
            <a:r>
              <a:rPr lang="en-US" baseline="0" dirty="0" smtClean="0"/>
              <a:t>:</a:t>
            </a:r>
          </a:p>
          <a:p>
            <a:pPr>
              <a:buFontTx/>
              <a:buChar char="-"/>
            </a:pPr>
            <a:r>
              <a:rPr lang="en-US" baseline="0" dirty="0" smtClean="0"/>
              <a:t> </a:t>
            </a:r>
            <a:r>
              <a:rPr lang="en-US" baseline="0" dirty="0" err="1" smtClean="0"/>
              <a:t>Lớp</a:t>
            </a:r>
            <a:r>
              <a:rPr lang="en-US" baseline="0" dirty="0" smtClean="0"/>
              <a:t> </a:t>
            </a:r>
            <a:r>
              <a:rPr lang="en-US" baseline="0" dirty="0" err="1" smtClean="0"/>
              <a:t>đông</a:t>
            </a:r>
            <a:r>
              <a:rPr lang="en-US" baseline="0" dirty="0" smtClean="0"/>
              <a:t> hay </a:t>
            </a:r>
            <a:r>
              <a:rPr lang="en-US" baseline="0" err="1" smtClean="0"/>
              <a:t>thưa</a:t>
            </a:r>
            <a:r>
              <a:rPr lang="en-US" baseline="0" smtClean="0"/>
              <a:t>?   ( 2 câu này khác gì nhau @@)</a:t>
            </a:r>
            <a:endParaRPr lang="en-US" baseline="0" dirty="0" smtClean="0"/>
          </a:p>
          <a:p>
            <a:pPr>
              <a:buFontTx/>
              <a:buChar char="-"/>
            </a:pPr>
            <a:r>
              <a:rPr lang="en-US" baseline="0" dirty="0" smtClean="0"/>
              <a:t> </a:t>
            </a:r>
            <a:r>
              <a:rPr lang="en-US" baseline="0" dirty="0" err="1" smtClean="0"/>
              <a:t>Có</a:t>
            </a:r>
            <a:r>
              <a:rPr lang="en-US" baseline="0" dirty="0" smtClean="0"/>
              <a:t> </a:t>
            </a:r>
            <a:r>
              <a:rPr lang="en-US" baseline="0" dirty="0" err="1" smtClean="0"/>
              <a:t>bao</a:t>
            </a:r>
            <a:r>
              <a:rPr lang="en-US" baseline="0" dirty="0" smtClean="0"/>
              <a:t> </a:t>
            </a:r>
            <a:r>
              <a:rPr lang="en-US" baseline="0" dirty="0" err="1" smtClean="0"/>
              <a:t>nhiêu</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a:t>
            </a:r>
          </a:p>
          <a:p>
            <a:pPr>
              <a:buFontTx/>
              <a:buNone/>
            </a:pPr>
            <a:r>
              <a:rPr lang="en-US" baseline="0" dirty="0" err="1" smtClean="0"/>
              <a:t>Để</a:t>
            </a:r>
            <a:r>
              <a:rPr lang="en-US" baseline="0" dirty="0" smtClean="0"/>
              <a:t> </a:t>
            </a:r>
            <a:r>
              <a:rPr lang="en-US" baseline="0" dirty="0" err="1" smtClean="0"/>
              <a:t>trả</a:t>
            </a:r>
            <a:r>
              <a:rPr lang="en-US" baseline="0" dirty="0" smtClean="0"/>
              <a:t> </a:t>
            </a:r>
            <a:r>
              <a:rPr lang="en-US" baseline="0" dirty="0" err="1" smtClean="0"/>
              <a:t>lời</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câu</a:t>
            </a:r>
            <a:r>
              <a:rPr lang="en-US" baseline="0" dirty="0" smtClean="0"/>
              <a:t> </a:t>
            </a:r>
            <a:r>
              <a:rPr lang="en-US" baseline="0" dirty="0" err="1" smtClean="0"/>
              <a:t>hỏi</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thường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dùng</a:t>
            </a:r>
            <a:r>
              <a:rPr lang="en-US" baseline="0" dirty="0" smtClean="0"/>
              <a:t> </a:t>
            </a:r>
            <a:r>
              <a:rPr lang="en-US" baseline="0" dirty="0" err="1" smtClean="0"/>
              <a:t>mắt</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và</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err="1" smtClean="0"/>
              <a:t>người</a:t>
            </a:r>
            <a:r>
              <a:rPr lang="en-US" baseline="0" smtClean="0"/>
              <a:t> một cách thủ công, thực </a:t>
            </a:r>
            <a:r>
              <a:rPr lang="en-US" baseline="0" err="1" smtClean="0"/>
              <a:t>hiện</a:t>
            </a:r>
            <a:r>
              <a:rPr lang="en-US" baseline="0" smtClean="0"/>
              <a:t> điều này rất </a:t>
            </a:r>
            <a:r>
              <a:rPr lang="en-US" baseline="0" dirty="0" err="1" smtClean="0"/>
              <a:t>mất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đông</a:t>
            </a:r>
            <a:r>
              <a:rPr lang="en-US" baseline="0" dirty="0" smtClean="0"/>
              <a:t> </a:t>
            </a:r>
            <a:r>
              <a:rPr lang="en-US" baseline="0" dirty="0" err="1" smtClean="0"/>
              <a:t>đúc</a:t>
            </a:r>
            <a:r>
              <a:rPr lang="en-US" baseline="0" dirty="0" smtClean="0"/>
              <a:t> </a:t>
            </a:r>
            <a:r>
              <a:rPr lang="en-US" baseline="0" dirty="0" err="1" smtClean="0"/>
              <a:t>thì</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dirty="0" err="1" smtClean="0"/>
              <a:t>người</a:t>
            </a:r>
            <a:r>
              <a:rPr lang="en-US" baseline="0" dirty="0" smtClean="0"/>
              <a:t> </a:t>
            </a:r>
            <a:r>
              <a:rPr lang="en-US" baseline="0" dirty="0" err="1" smtClean="0"/>
              <a:t>một</a:t>
            </a:r>
            <a:r>
              <a:rPr lang="en-US" baseline="0" dirty="0" smtClean="0"/>
              <a:t>. Do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đề</a:t>
            </a:r>
            <a:r>
              <a:rPr lang="en-US" baseline="0" dirty="0" smtClean="0"/>
              <a:t> </a:t>
            </a:r>
            <a:r>
              <a:rPr lang="en-US" baseline="0" dirty="0" err="1" smtClean="0"/>
              <a:t>tài</a:t>
            </a:r>
            <a:r>
              <a:rPr lang="en-US" baseline="0" dirty="0" smtClean="0"/>
              <a:t> </a:t>
            </a:r>
            <a:r>
              <a:rPr lang="en-US" baseline="0" dirty="0" err="1" smtClean="0"/>
              <a:t>là</a:t>
            </a:r>
            <a:r>
              <a:rPr lang="en-US" baseline="0" dirty="0" smtClean="0"/>
              <a:t> </a:t>
            </a:r>
            <a:r>
              <a:rPr lang="en-US" baseline="0" dirty="0" err="1" smtClean="0"/>
              <a:t>nhằm</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err="1" smtClean="0"/>
              <a:t>phát</a:t>
            </a:r>
            <a:r>
              <a:rPr lang="en-US" baseline="0" smtClean="0"/>
              <a:t> hiện tự động </a:t>
            </a:r>
            <a:r>
              <a:rPr lang="en-US" baseline="0" dirty="0" err="1" smtClean="0"/>
              <a:t>người</a:t>
            </a:r>
            <a:r>
              <a:rPr lang="en-US" baseline="0" dirty="0" smtClean="0"/>
              <a:t> </a:t>
            </a:r>
            <a:r>
              <a:rPr lang="en-US" baseline="0" dirty="0" err="1" smtClean="0"/>
              <a:t>trong</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dể</a:t>
            </a:r>
            <a:r>
              <a:rPr lang="en-US" baseline="0" dirty="0" smtClean="0"/>
              <a:t> </a:t>
            </a:r>
            <a:r>
              <a:rPr lang="en-US" baseline="0" dirty="0" err="1" smtClean="0"/>
              <a:t>dàng</a:t>
            </a:r>
            <a:r>
              <a:rPr lang="en-US" baseline="0" dirty="0" smtClean="0"/>
              <a:t> </a:t>
            </a:r>
            <a:r>
              <a:rPr lang="en-US" baseline="0" dirty="0" err="1" smtClean="0"/>
              <a:t>đếm</a:t>
            </a:r>
            <a:r>
              <a:rPr lang="en-US" baseline="0" dirty="0" smtClean="0"/>
              <a:t> </a:t>
            </a:r>
            <a:r>
              <a:rPr lang="en-US" baseline="0" dirty="0" err="1" smtClean="0"/>
              <a:t>được</a:t>
            </a:r>
            <a:r>
              <a:rPr lang="en-US" baseline="0" dirty="0" smtClean="0"/>
              <a:t> </a:t>
            </a:r>
            <a:r>
              <a:rPr lang="en-US" baseline="0" dirty="0" err="1" smtClean="0"/>
              <a:t>sỉ</a:t>
            </a:r>
            <a:r>
              <a:rPr lang="en-US" baseline="0" dirty="0" smtClean="0"/>
              <a:t> </a:t>
            </a:r>
            <a:r>
              <a:rPr lang="en-US" baseline="0" dirty="0" err="1" smtClean="0"/>
              <a:t>số</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Snake được</a:t>
            </a:r>
            <a:r>
              <a:rPr lang="en-US" baseline="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 </a:t>
            </a:r>
            <a:r>
              <a:rPr lang="en-US" baseline="0" dirty="0" err="1" smtClean="0"/>
              <a:t>vào</a:t>
            </a:r>
            <a:r>
              <a:rPr lang="en-US" baseline="0" dirty="0" smtClean="0"/>
              <a:t> </a:t>
            </a:r>
            <a:r>
              <a:rPr lang="en-US" baseline="0" dirty="0" err="1" smtClean="0"/>
              <a:t>năm</a:t>
            </a:r>
            <a:r>
              <a:rPr lang="en-US" baseline="0" dirty="0" smtClean="0"/>
              <a:t> 2000</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Snake </a:t>
            </a:r>
            <a:r>
              <a:rPr lang="en-US" err="1" smtClean="0"/>
              <a:t>là</a:t>
            </a:r>
            <a:r>
              <a:rPr lang="en-US" baseline="0" smtClean="0"/>
              <a:t> đường </a:t>
            </a:r>
            <a:r>
              <a:rPr lang="en-US" baseline="0" dirty="0" err="1" smtClean="0"/>
              <a:t>viền</a:t>
            </a:r>
            <a:r>
              <a:rPr lang="en-US" baseline="0" dirty="0" smtClean="0"/>
              <a:t> </a:t>
            </a:r>
            <a:r>
              <a:rPr lang="en-US" baseline="0" dirty="0" err="1" smtClean="0"/>
              <a:t>có</a:t>
            </a:r>
            <a:r>
              <a:rPr lang="en-US" baseline="0" dirty="0" smtClean="0"/>
              <a:t> </a:t>
            </a:r>
            <a:r>
              <a:rPr lang="en-US" baseline="0" dirty="0" err="1" smtClean="0"/>
              <a:t>hình</a:t>
            </a:r>
            <a:r>
              <a:rPr lang="en-US" baseline="0" dirty="0" smtClean="0"/>
              <a:t> </a:t>
            </a:r>
            <a:r>
              <a:rPr lang="en-US" baseline="0" err="1" smtClean="0"/>
              <a:t>dạng</a:t>
            </a:r>
            <a:r>
              <a:rPr lang="en-US" baseline="0" smtClean="0"/>
              <a:t> thể hiện cho đối tượng mà ta quan tâm</a:t>
            </a:r>
            <a:endParaRPr lang="en-US" dirty="0" smtClean="0"/>
          </a:p>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err="1" smtClean="0"/>
              <a:t>của</a:t>
            </a:r>
            <a:r>
              <a:rPr lang="en-US" baseline="0" smtClean="0"/>
              <a:t> phương pháp này </a:t>
            </a:r>
            <a:r>
              <a:rPr lang="en-US" baseline="0" dirty="0" err="1" smtClean="0"/>
              <a:t>là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so </a:t>
            </a:r>
            <a:r>
              <a:rPr lang="en-US" baseline="0" dirty="0" err="1" smtClean="0"/>
              <a:t>khớp</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err="1" smtClean="0"/>
              <a:t>xem</a:t>
            </a:r>
            <a:r>
              <a:rPr lang="en-US" baseline="0" smtClean="0"/>
              <a:t> trong  ảnh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mang</a:t>
            </a:r>
            <a:r>
              <a:rPr lang="en-US" baseline="0" dirty="0" smtClean="0"/>
              <a:t> </a:t>
            </a:r>
            <a:r>
              <a:rPr lang="en-US" baseline="0" dirty="0" err="1" smtClean="0"/>
              <a:t>hình</a:t>
            </a:r>
            <a:r>
              <a:rPr lang="en-US" baseline="0" dirty="0" smtClean="0"/>
              <a:t> </a:t>
            </a:r>
            <a:r>
              <a:rPr lang="en-US" baseline="0" dirty="0" err="1" smtClean="0"/>
              <a:t>dạng</a:t>
            </a:r>
            <a:r>
              <a:rPr lang="en-US" baseline="0" dirty="0" smtClean="0"/>
              <a:t> </a:t>
            </a:r>
            <a:r>
              <a:rPr lang="en-US" baseline="0" dirty="0" err="1" smtClean="0"/>
              <a:t>gần</a:t>
            </a:r>
            <a:r>
              <a:rPr lang="en-US" baseline="0" dirty="0" smtClean="0"/>
              <a:t> </a:t>
            </a:r>
            <a:r>
              <a:rPr lang="en-US" baseline="0" dirty="0" err="1" smtClean="0"/>
              <a:t>giống</a:t>
            </a:r>
            <a:r>
              <a:rPr lang="en-US" baseline="0" dirty="0" smtClean="0"/>
              <a:t> </a:t>
            </a:r>
            <a:r>
              <a:rPr lang="en-US" baseline="0" err="1" smtClean="0"/>
              <a:t>với</a:t>
            </a:r>
            <a:r>
              <a:rPr lang="en-US" baseline="0" smtClean="0"/>
              <a:t> snake cho </a:t>
            </a:r>
            <a:r>
              <a:rPr lang="en-US" baseline="0" dirty="0" err="1" smtClean="0"/>
              <a:t>trước</a:t>
            </a:r>
            <a:r>
              <a:rPr lang="en-US" baseline="0" dirty="0" smtClean="0"/>
              <a:t> hay </a:t>
            </a:r>
            <a:r>
              <a:rPr lang="en-US" baseline="0" dirty="0" err="1" smtClean="0"/>
              <a:t>không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err="1" smtClean="0"/>
              <a:t>dạng</a:t>
            </a:r>
            <a:r>
              <a:rPr lang="en-US" baseline="0" smtClean="0"/>
              <a:t> mẫu (snake)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err="1" smtClean="0"/>
              <a:t>khớp</a:t>
            </a:r>
            <a:r>
              <a:rPr lang="en-US" baseline="0" smtClean="0"/>
              <a:t> và </a:t>
            </a:r>
            <a:r>
              <a:rPr lang="en-US" baseline="0" dirty="0" smtClean="0"/>
              <a:t>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err="1" smtClean="0"/>
              <a:t>không</a:t>
            </a:r>
            <a:r>
              <a:rPr lang="en-US" baseline="0" smtClean="0"/>
              <a:t> có bất kỳ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tính</a:t>
            </a:r>
            <a:r>
              <a:rPr lang="en-US" baseline="0" dirty="0" smtClean="0"/>
              <a:t> </a:t>
            </a:r>
            <a:r>
              <a:rPr lang="en-US" baseline="0" dirty="0" err="1" smtClean="0"/>
              <a:t>được</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thì</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chấp</a:t>
            </a:r>
            <a:r>
              <a:rPr lang="en-US" baseline="0" dirty="0" smtClean="0"/>
              <a:t> </a:t>
            </a:r>
            <a:r>
              <a:rPr lang="en-US" baseline="0" dirty="0" err="1" smtClean="0"/>
              <a:t>nhận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Trên</a:t>
            </a:r>
            <a:r>
              <a:rPr lang="en-US" baseline="0" smtClean="0"/>
              <a:t> thực tế, tư thế người rất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để so sánh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bị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Bài</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là</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vào</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endParaRPr lang="en-US" baseline="0" dirty="0" smtClean="0"/>
          </a:p>
          <a:p>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giả</a:t>
            </a:r>
            <a:r>
              <a:rPr lang="en-US" baseline="0" dirty="0" smtClean="0"/>
              <a:t> </a:t>
            </a:r>
            <a:r>
              <a:rPr lang="en-US" baseline="0" err="1" smtClean="0"/>
              <a:t>định</a:t>
            </a:r>
            <a:r>
              <a:rPr lang="en-US" baseline="0" smtClean="0"/>
              <a:t> được đưa ra trong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của</a:t>
            </a:r>
            <a:r>
              <a:rPr lang="en-US" baseline="0" dirty="0" smtClean="0"/>
              <a:t> </a:t>
            </a:r>
            <a:r>
              <a:rPr lang="en-US" baseline="0" err="1" smtClean="0"/>
              <a:t>người</a:t>
            </a:r>
            <a:r>
              <a:rPr lang="en-US" baseline="0" smtClean="0"/>
              <a:t> là </a:t>
            </a:r>
            <a:r>
              <a:rPr lang="en-US" baseline="0" dirty="0" err="1" smtClean="0"/>
              <a:t>màu</a:t>
            </a:r>
            <a:r>
              <a:rPr lang="en-US" baseline="0" dirty="0" smtClean="0"/>
              <a:t> </a:t>
            </a:r>
            <a:r>
              <a:rPr lang="en-US" baseline="0" dirty="0" err="1" smtClean="0"/>
              <a:t>đen</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chỉ</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dãy</a:t>
            </a:r>
            <a:r>
              <a:rPr lang="en-US" baseline="0" dirty="0" smtClean="0"/>
              <a:t> </a:t>
            </a:r>
            <a:r>
              <a:rPr lang="en-US" baseline="0" dirty="0" err="1" smtClean="0"/>
              <a:t>bàn</a:t>
            </a:r>
            <a:r>
              <a:rPr lang="en-US" baseline="0" dirty="0" smtClean="0"/>
              <a:t> </a:t>
            </a:r>
            <a:r>
              <a:rPr lang="en-US" baseline="0" dirty="0" err="1" smtClean="0"/>
              <a:t>được</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nhất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chia</a:t>
            </a:r>
            <a:r>
              <a:rPr lang="en-US" baseline="0" dirty="0" smtClean="0"/>
              <a:t>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để</a:t>
            </a:r>
            <a:r>
              <a:rPr lang="en-US" baseline="0" dirty="0" smtClean="0"/>
              <a:t> </a:t>
            </a:r>
            <a:r>
              <a:rPr lang="en-US" baseline="0" dirty="0" err="1" smtClean="0"/>
              <a:t>xét</a:t>
            </a:r>
            <a:r>
              <a:rPr lang="en-US" baseline="0" dirty="0" smtClean="0"/>
              <a:t> </a:t>
            </a:r>
            <a:r>
              <a:rPr lang="en-US" baseline="0" dirty="0" err="1" smtClean="0"/>
              <a:t>xem</a:t>
            </a:r>
            <a:r>
              <a:rPr lang="en-US" baseline="0" dirty="0" smtClean="0"/>
              <a:t> </a:t>
            </a:r>
            <a:r>
              <a:rPr lang="en-US" baseline="0" dirty="0" err="1" smtClean="0"/>
              <a:t>màu</a:t>
            </a:r>
            <a:r>
              <a:rPr lang="en-US" baseline="0" dirty="0" smtClean="0"/>
              <a:t> </a:t>
            </a:r>
            <a:r>
              <a:rPr lang="en-US" baseline="0" dirty="0" err="1" smtClean="0"/>
              <a:t>tại</a:t>
            </a:r>
            <a:r>
              <a:rPr lang="en-US" baseline="0" dirty="0" smtClean="0"/>
              <a:t> </a:t>
            </a:r>
            <a:r>
              <a:rPr lang="en-US" baseline="0" dirty="0" err="1" smtClean="0"/>
              <a:t>một</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có</a:t>
            </a:r>
            <a:r>
              <a:rPr lang="en-US" baseline="0" dirty="0" smtClean="0"/>
              <a:t> </a:t>
            </a:r>
            <a:r>
              <a:rPr lang="en-US" baseline="0" dirty="0" err="1" smtClean="0"/>
              <a:t>giống</a:t>
            </a:r>
            <a:r>
              <a:rPr lang="en-US" baseline="0" dirty="0" smtClean="0"/>
              <a:t> </a:t>
            </a:r>
            <a:r>
              <a:rPr lang="en-US" baseline="0" dirty="0" err="1" smtClean="0"/>
              <a:t>như</a:t>
            </a:r>
            <a:r>
              <a:rPr lang="en-US" baseline="0" dirty="0" smtClean="0"/>
              <a:t> </a:t>
            </a:r>
            <a:r>
              <a:rPr lang="en-US" baseline="0" dirty="0" err="1" smtClean="0"/>
              <a:t>màu</a:t>
            </a:r>
            <a:r>
              <a:rPr lang="en-US" baseline="0" dirty="0" smtClean="0"/>
              <a:t> </a:t>
            </a:r>
            <a:r>
              <a:rPr lang="en-US" baseline="0" dirty="0" err="1" smtClean="0"/>
              <a:t>ta</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hay </a:t>
            </a:r>
            <a:r>
              <a:rPr lang="en-US" baseline="0" dirty="0" err="1" smtClean="0"/>
              <a:t>không</a:t>
            </a:r>
            <a:r>
              <a:rPr lang="en-US" baseline="0" dirty="0" smtClean="0"/>
              <a:t>. </a:t>
            </a:r>
            <a:r>
              <a:rPr lang="en-US" baseline="0" dirty="0" err="1" smtClean="0"/>
              <a:t>Để</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được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trải</a:t>
            </a:r>
            <a:r>
              <a:rPr lang="en-US" baseline="0" dirty="0" smtClean="0"/>
              <a:t> qua 2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là</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và</a:t>
            </a:r>
            <a:r>
              <a:rPr lang="en-US" baseline="0" dirty="0" smtClean="0"/>
              <a:t> </a:t>
            </a:r>
            <a:r>
              <a:rPr lang="en-US" baseline="0" dirty="0" err="1" smtClean="0"/>
              <a:t>phân</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Từ</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Single Gaussian. </a:t>
            </a:r>
            <a:r>
              <a:rPr lang="en-US" baseline="0" dirty="0" err="1" smtClean="0"/>
              <a:t>Việc</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means </a:t>
            </a:r>
            <a:r>
              <a:rPr lang="en-US" baseline="0" dirty="0" err="1" smtClean="0"/>
              <a:t>và</a:t>
            </a:r>
            <a:r>
              <a:rPr lang="en-US" baseline="0" dirty="0" smtClean="0"/>
              <a:t> covariance </a:t>
            </a:r>
            <a:r>
              <a:rPr lang="en-US" baseline="0" dirty="0" err="1" smtClean="0"/>
              <a:t>của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trên</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bởi</a:t>
            </a:r>
            <a:r>
              <a:rPr lang="en-US" baseline="0" dirty="0" smtClean="0"/>
              <a:t> </a:t>
            </a:r>
            <a:r>
              <a:rPr lang="en-US" baseline="0" dirty="0" err="1" smtClean="0"/>
              <a:t>độ</a:t>
            </a:r>
            <a:r>
              <a:rPr lang="en-US" baseline="0" dirty="0" smtClean="0"/>
              <a:t> </a:t>
            </a:r>
            <a:r>
              <a:rPr lang="en-US" baseline="0" dirty="0" err="1" smtClean="0"/>
              <a:t>sáng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kênh</a:t>
            </a:r>
            <a:r>
              <a:rPr lang="en-US" baseline="0" dirty="0" smtClean="0"/>
              <a:t> </a:t>
            </a:r>
            <a:r>
              <a:rPr lang="en-US" baseline="0" dirty="0" err="1" smtClean="0"/>
              <a:t>màu</a:t>
            </a:r>
            <a:r>
              <a:rPr lang="en-US" baseline="0" dirty="0" smtClean="0"/>
              <a:t> HS. Do ở </a:t>
            </a:r>
            <a:r>
              <a:rPr lang="en-US" baseline="0" dirty="0" err="1" smtClean="0"/>
              <a:t>đây</a:t>
            </a:r>
            <a:r>
              <a:rPr lang="en-US" baseline="0" dirty="0" smtClean="0"/>
              <a:t> </a:t>
            </a:r>
            <a:r>
              <a:rPr lang="en-US" baseline="0" dirty="0" err="1" smtClean="0"/>
              <a:t>màu</a:t>
            </a:r>
            <a:r>
              <a:rPr lang="en-US" baseline="0" dirty="0" smtClean="0"/>
              <a:t> </a:t>
            </a:r>
            <a:r>
              <a:rPr lang="en-US" baseline="0" dirty="0" err="1" smtClean="0"/>
              <a:t>chúng</a:t>
            </a:r>
            <a:r>
              <a:rPr lang="en-US" baseline="0" dirty="0" smtClean="0"/>
              <a:t> </a:t>
            </a:r>
            <a:r>
              <a:rPr lang="en-US" baseline="0" dirty="0" err="1" smtClean="0"/>
              <a:t>ta</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đen</a:t>
            </a:r>
            <a:r>
              <a:rPr lang="en-US" baseline="0" dirty="0" smtClean="0"/>
              <a:t> </a:t>
            </a:r>
            <a:r>
              <a:rPr lang="en-US" baseline="0" dirty="0" err="1" smtClean="0"/>
              <a:t>của</a:t>
            </a:r>
            <a:r>
              <a:rPr lang="en-US" baseline="0" dirty="0" smtClean="0"/>
              <a:t> </a:t>
            </a:r>
            <a:r>
              <a:rPr lang="en-US" baseline="0" dirty="0" err="1" smtClean="0"/>
              <a:t>tóc</a:t>
            </a:r>
            <a:r>
              <a:rPr lang="en-US" baseline="0" dirty="0" smtClean="0"/>
              <a:t> </a:t>
            </a:r>
            <a:r>
              <a:rPr lang="en-US" baseline="0" dirty="0" err="1" smtClean="0"/>
              <a:t>nên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hai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màu</a:t>
            </a:r>
            <a:r>
              <a:rPr lang="en-US" baseline="0" dirty="0" smtClean="0"/>
              <a:t> </a:t>
            </a:r>
            <a:r>
              <a:rPr lang="en-US" baseline="0" dirty="0" err="1" smtClean="0"/>
              <a:t>là</a:t>
            </a:r>
            <a:r>
              <a:rPr lang="en-US" baseline="0" dirty="0" smtClean="0"/>
              <a:t> S </a:t>
            </a:r>
            <a:r>
              <a:rPr lang="en-US" baseline="0" dirty="0" err="1" smtClean="0"/>
              <a:t>và</a:t>
            </a:r>
            <a:r>
              <a:rPr lang="en-US" baseline="0" dirty="0" smtClean="0"/>
              <a:t> V</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26/07/2010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26/07/2010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26/07/2010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26/07/2010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26/07/2010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26/07/2010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26/07/2010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HSL_and_HSV" TargetMode="External"/><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0.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4.xml"/><Relationship Id="rId7"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microsoft.com/office/2007/relationships/diagramDrawing" Target="../diagrams/drawing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1828800"/>
            <a:ext cx="7772400" cy="1479550"/>
          </a:xfrm>
        </p:spPr>
        <p:txBody>
          <a:bodyPr>
            <a:noAutofit/>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457200" y="4419600"/>
            <a:ext cx="3657600" cy="866775"/>
          </a:xfrm>
        </p:spPr>
        <p:txBody>
          <a:bodyPr>
            <a:noAutofit/>
          </a:bodyPr>
          <a:lstStyle/>
          <a:p>
            <a:pPr algn="l"/>
            <a:r>
              <a:rPr lang="fr-CA" sz="2800" smtClean="0">
                <a:solidFill>
                  <a:schemeClr val="tx1"/>
                </a:solidFill>
              </a:rPr>
              <a:t>GVHD:</a:t>
            </a:r>
          </a:p>
          <a:p>
            <a:pPr algn="l"/>
            <a:r>
              <a:rPr lang="fr-CA" sz="2800" smtClean="0">
                <a:solidFill>
                  <a:schemeClr val="tx1"/>
                </a:solidFill>
              </a:rPr>
              <a:t>    TS. Đinh Bá Tiến</a:t>
            </a:r>
          </a:p>
          <a:p>
            <a:pPr algn="l"/>
            <a:endParaRPr lang="fr-CA" smtClean="0">
              <a:solidFill>
                <a:schemeClr val="tx1"/>
              </a:solidFill>
            </a:endParaRPr>
          </a:p>
        </p:txBody>
      </p:sp>
      <p:sp>
        <p:nvSpPr>
          <p:cNvPr id="4" name="TextBox 3"/>
          <p:cNvSpPr txBox="1"/>
          <p:nvPr/>
        </p:nvSpPr>
        <p:spPr>
          <a:xfrm>
            <a:off x="4343400" y="4419600"/>
            <a:ext cx="4495800" cy="1834348"/>
          </a:xfrm>
          <a:prstGeom prst="rect">
            <a:avLst/>
          </a:prstGeom>
          <a:noFill/>
        </p:spPr>
        <p:txBody>
          <a:bodyPr wrap="square" rtlCol="0">
            <a:spAutoFit/>
          </a:bodyPr>
          <a:lstStyle/>
          <a:p>
            <a:pPr>
              <a:spcBef>
                <a:spcPct val="20000"/>
              </a:spcBef>
            </a:pPr>
            <a:r>
              <a:rPr lang="fr-CA" sz="2800" smtClean="0">
                <a:latin typeface="+mn-lt"/>
              </a:rPr>
              <a:t>SVTH:</a:t>
            </a:r>
          </a:p>
          <a:p>
            <a:pPr>
              <a:spcBef>
                <a:spcPct val="20000"/>
              </a:spcBef>
            </a:pPr>
            <a:r>
              <a:rPr lang="fr-CA" sz="2800" smtClean="0">
                <a:latin typeface="+mn-lt"/>
              </a:rPr>
              <a:t>     Nguyễn Xuân Tường Huy</a:t>
            </a:r>
          </a:p>
          <a:p>
            <a:pPr>
              <a:spcBef>
                <a:spcPct val="20000"/>
              </a:spcBef>
            </a:pPr>
            <a:r>
              <a:rPr lang="fr-CA" sz="2800" smtClean="0">
                <a:latin typeface="+mn-lt"/>
              </a:rPr>
              <a:t>     Nguyễn Hoàng Vũ</a:t>
            </a: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Tách</a:t>
            </a:r>
            <a:r>
              <a:rPr lang="en-US" dirty="0" smtClean="0"/>
              <a:t> </a:t>
            </a:r>
            <a:r>
              <a:rPr lang="en-US" dirty="0" err="1" smtClean="0"/>
              <a:t>màu</a:t>
            </a:r>
            <a:r>
              <a:rPr lang="en-US" dirty="0" smtClean="0"/>
              <a:t> </a:t>
            </a:r>
            <a:r>
              <a:rPr lang="en-US" dirty="0" err="1" smtClean="0"/>
              <a:t>tóc</a:t>
            </a:r>
            <a:endParaRPr lang="en-US" dirty="0"/>
          </a:p>
        </p:txBody>
      </p:sp>
      <p:sp>
        <p:nvSpPr>
          <p:cNvPr id="6" name="Content Placeholder 5"/>
          <p:cNvSpPr>
            <a:spLocks noGrp="1"/>
          </p:cNvSpPr>
          <p:nvPr>
            <p:ph idx="1"/>
          </p:nvPr>
        </p:nvSpPr>
        <p:spPr/>
        <p:txBody>
          <a:bodyPr/>
          <a:lstStyle/>
          <a:p>
            <a:r>
              <a:rPr lang="en-US" dirty="0" err="1" smtClean="0"/>
              <a:t>Ưu</a:t>
            </a:r>
            <a:r>
              <a:rPr lang="en-US" dirty="0" smtClean="0"/>
              <a:t> </a:t>
            </a:r>
            <a:r>
              <a:rPr lang="en-US" dirty="0" err="1" smtClean="0"/>
              <a:t>điểm</a:t>
            </a:r>
            <a:r>
              <a:rPr lang="en-US" dirty="0" smtClean="0"/>
              <a:t>: </a:t>
            </a:r>
            <a:r>
              <a:rPr lang="en-US" dirty="0" err="1" smtClean="0"/>
              <a:t>Màu</a:t>
            </a:r>
            <a:r>
              <a:rPr lang="en-US" dirty="0" smtClean="0"/>
              <a:t> </a:t>
            </a:r>
            <a:r>
              <a:rPr lang="en-US" dirty="0" err="1" smtClean="0"/>
              <a:t>tóc</a:t>
            </a:r>
            <a:r>
              <a:rPr lang="en-US" dirty="0" smtClean="0"/>
              <a:t> </a:t>
            </a:r>
            <a:r>
              <a:rPr lang="en-US" dirty="0" err="1" smtClean="0"/>
              <a:t>là</a:t>
            </a:r>
            <a:r>
              <a:rPr lang="en-US" dirty="0" smtClean="0"/>
              <a:t> </a:t>
            </a:r>
            <a:r>
              <a:rPr lang="en-US" dirty="0" err="1" smtClean="0"/>
              <a:t>nổi</a:t>
            </a:r>
            <a:r>
              <a:rPr lang="en-US" dirty="0" smtClean="0"/>
              <a:t> </a:t>
            </a:r>
            <a:r>
              <a:rPr lang="en-US" dirty="0" err="1" smtClean="0"/>
              <a:t>bật</a:t>
            </a:r>
            <a:r>
              <a:rPr lang="en-US" dirty="0" smtClean="0"/>
              <a:t>, </a:t>
            </a:r>
            <a:r>
              <a:rPr lang="en-US" dirty="0" err="1" smtClean="0"/>
              <a:t>phân</a:t>
            </a:r>
            <a:r>
              <a:rPr lang="en-US" dirty="0" smtClean="0"/>
              <a:t> </a:t>
            </a:r>
            <a:r>
              <a:rPr lang="en-US" dirty="0" err="1" smtClean="0"/>
              <a:t>biệt</a:t>
            </a:r>
            <a:r>
              <a:rPr lang="en-US" dirty="0" smtClean="0"/>
              <a:t> </a:t>
            </a:r>
            <a:r>
              <a:rPr lang="en-US" dirty="0" err="1" smtClean="0"/>
              <a:t>rõ</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gây</a:t>
            </a:r>
            <a:r>
              <a:rPr lang="en-US" dirty="0" smtClean="0"/>
              <a:t> </a:t>
            </a:r>
            <a:r>
              <a:rPr lang="en-US" dirty="0" err="1" smtClean="0"/>
              <a:t>nhiễu</a:t>
            </a:r>
            <a:r>
              <a:rPr lang="en-US" dirty="0" smtClean="0"/>
              <a:t> </a:t>
            </a:r>
            <a:r>
              <a:rPr lang="en-US" dirty="0" err="1" smtClean="0"/>
              <a:t>bởi</a:t>
            </a:r>
            <a:r>
              <a:rPr lang="en-US" dirty="0" smtClean="0"/>
              <a:t> </a:t>
            </a:r>
            <a:r>
              <a:rPr lang="en-US" dirty="0" err="1" smtClean="0"/>
              <a:t>các</a:t>
            </a:r>
            <a:r>
              <a:rPr lang="en-US" dirty="0" smtClean="0"/>
              <a:t> </a:t>
            </a:r>
            <a:r>
              <a:rPr lang="en-US" dirty="0" err="1" smtClean="0"/>
              <a:t>khu</a:t>
            </a:r>
            <a:r>
              <a:rPr lang="en-US" dirty="0" smtClean="0"/>
              <a:t> </a:t>
            </a:r>
            <a:r>
              <a:rPr lang="en-US" dirty="0" err="1" smtClean="0"/>
              <a:t>vực</a:t>
            </a:r>
            <a:r>
              <a:rPr lang="en-US" dirty="0" smtClean="0"/>
              <a:t> </a:t>
            </a:r>
            <a:r>
              <a:rPr lang="en-US" dirty="0" err="1" smtClean="0"/>
              <a:t>tối</a:t>
            </a:r>
            <a:endParaRPr lang="en-US" dirty="0" smtClean="0"/>
          </a:p>
          <a:p>
            <a:endParaRPr lang="en-US" dirty="0" smtClean="0"/>
          </a:p>
          <a:p>
            <a:endParaRPr lang="en-US" dirty="0" smtClean="0"/>
          </a:p>
          <a:p>
            <a:endParaRPr lang="en-US" dirty="0" smtClean="0"/>
          </a:p>
          <a:p>
            <a:pPr>
              <a:buNone/>
            </a:pPr>
            <a:endParaRPr lang="en-US" dirty="0" smtClean="0"/>
          </a:p>
        </p:txBody>
      </p:sp>
      <p:pic>
        <p:nvPicPr>
          <p:cNvPr id="8" name="Picture 3"/>
          <p:cNvPicPr>
            <a:picLocks noChangeAspect="1" noChangeArrowheads="1"/>
          </p:cNvPicPr>
          <p:nvPr/>
        </p:nvPicPr>
        <p:blipFill>
          <a:blip r:embed="rId3"/>
          <a:srcRect/>
          <a:stretch>
            <a:fillRect/>
          </a:stretch>
        </p:blipFill>
        <p:spPr bwMode="auto">
          <a:xfrm>
            <a:off x="5688568" y="2971800"/>
            <a:ext cx="3078956" cy="2286000"/>
          </a:xfrm>
          <a:prstGeom prst="rect">
            <a:avLst/>
          </a:prstGeom>
          <a:noFill/>
          <a:ln w="9525">
            <a:noFill/>
            <a:miter lim="800000"/>
            <a:headEnd/>
            <a:tailEnd/>
          </a:ln>
          <a:effectLst/>
        </p:spPr>
      </p:pic>
      <p:pic>
        <p:nvPicPr>
          <p:cNvPr id="9" name="Picture 2" descr="E:\Data\3.jpg"/>
          <p:cNvPicPr>
            <a:picLocks noChangeAspect="1" noChangeArrowheads="1"/>
          </p:cNvPicPr>
          <p:nvPr/>
        </p:nvPicPr>
        <p:blipFill>
          <a:blip r:embed="rId4"/>
          <a:srcRect/>
          <a:stretch>
            <a:fillRect/>
          </a:stretch>
        </p:blipFill>
        <p:spPr bwMode="auto">
          <a:xfrm>
            <a:off x="457200" y="2971800"/>
            <a:ext cx="3048000" cy="2286000"/>
          </a:xfrm>
          <a:prstGeom prst="rect">
            <a:avLst/>
          </a:prstGeom>
          <a:noFill/>
        </p:spPr>
      </p:pic>
      <p:sp>
        <p:nvSpPr>
          <p:cNvPr id="10" name="Right Arrow 9"/>
          <p:cNvSpPr/>
          <p:nvPr/>
        </p:nvSpPr>
        <p:spPr>
          <a:xfrm>
            <a:off x="3886200" y="37338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Rectangle 10"/>
          <p:cNvSpPr/>
          <p:nvPr/>
        </p:nvSpPr>
        <p:spPr>
          <a:xfrm>
            <a:off x="1668244" y="54864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Ưu</a:t>
            </a:r>
            <a:r>
              <a:rPr lang="en-US" dirty="0" smtClean="0"/>
              <a:t> </a:t>
            </a:r>
            <a:r>
              <a:rPr lang="en-US" dirty="0" err="1" smtClean="0"/>
              <a:t>điểm</a:t>
            </a:r>
            <a:r>
              <a:rPr lang="en-US" dirty="0" smtClean="0"/>
              <a:t>: …</a:t>
            </a:r>
          </a:p>
          <a:p>
            <a:r>
              <a:rPr lang="en-US" dirty="0" err="1" smtClean="0"/>
              <a:t>Khuyết</a:t>
            </a:r>
            <a:r>
              <a:rPr lang="en-US" dirty="0" smtClean="0"/>
              <a:t> </a:t>
            </a:r>
            <a:r>
              <a:rPr lang="en-US" dirty="0" err="1" smtClean="0"/>
              <a:t>điểm</a:t>
            </a:r>
            <a:r>
              <a:rPr lang="en-US" dirty="0" smtClean="0"/>
              <a:t>: …</a:t>
            </a:r>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3"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3"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4"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5"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6"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7" cstate="print"/>
          <a:srcRect/>
          <a:stretch>
            <a:fillRect/>
          </a:stretch>
        </p:blipFill>
        <p:spPr bwMode="auto">
          <a:xfrm>
            <a:off x="2362200" y="4267200"/>
            <a:ext cx="1524000" cy="1531856"/>
          </a:xfrm>
          <a:prstGeom prst="rect">
            <a:avLst/>
          </a:prstGeom>
          <a:noFill/>
          <a:ln w="9525">
            <a:noFill/>
            <a:miter lim="800000"/>
            <a:headEnd/>
            <a:tailEnd/>
          </a:ln>
        </p:spPr>
      </p:pic>
      <p:cxnSp>
        <p:nvCxnSpPr>
          <p:cNvPr id="13" name="Straight Arrow Connector 12"/>
          <p:cNvCxnSpPr/>
          <p:nvPr/>
        </p:nvCxnSpPr>
        <p:spPr>
          <a:xfrm rot="10800000" flipV="1">
            <a:off x="4038600" y="3733800"/>
            <a:ext cx="1524000" cy="609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1752600" y="5925979"/>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8"/>
              </a:rPr>
              <a:t>http://en.wikipedia.org/wiki/HSL_and_HSV</a:t>
            </a:r>
            <a:endParaRPr lang="en-US" sz="1000" dirty="0"/>
          </a:p>
        </p:txBody>
      </p:sp>
      <p:sp>
        <p:nvSpPr>
          <p:cNvPr id="14" name="TextBox 13"/>
          <p:cNvSpPr txBox="1"/>
          <p:nvPr/>
        </p:nvSpPr>
        <p:spPr>
          <a:xfrm>
            <a:off x="5029200" y="5029200"/>
            <a:ext cx="4114800" cy="1477328"/>
          </a:xfrm>
          <a:prstGeom prst="rect">
            <a:avLst/>
          </a:prstGeom>
          <a:noFill/>
        </p:spPr>
        <p:txBody>
          <a:bodyPr wrap="square" rtlCol="0">
            <a:spAutoFit/>
          </a:bodyPr>
          <a:lstStyle/>
          <a:p>
            <a:r>
              <a:rPr lang="en-US" dirty="0" err="1" smtClean="0"/>
              <a:t>Trong</a:t>
            </a:r>
            <a:r>
              <a:rPr lang="en-US" dirty="0" smtClean="0"/>
              <a:t> </a:t>
            </a:r>
            <a:r>
              <a:rPr lang="en-US" dirty="0" err="1" smtClean="0"/>
              <a:t>đó</a:t>
            </a:r>
            <a:r>
              <a:rPr lang="en-US" dirty="0" smtClean="0"/>
              <a:t>:</a:t>
            </a:r>
          </a:p>
          <a:p>
            <a:r>
              <a:rPr lang="en-US" dirty="0" smtClean="0">
                <a:sym typeface="Symbol"/>
              </a:rPr>
              <a:t>	- : means</a:t>
            </a:r>
          </a:p>
          <a:p>
            <a:r>
              <a:rPr lang="en-US" dirty="0" smtClean="0">
                <a:sym typeface="Symbol"/>
              </a:rPr>
              <a:t>	- : covariance</a:t>
            </a:r>
          </a:p>
          <a:p>
            <a:r>
              <a:rPr lang="en-US" dirty="0" smtClean="0">
                <a:sym typeface="Symbol"/>
              </a:rPr>
              <a:t>	- n: </a:t>
            </a:r>
            <a:r>
              <a:rPr lang="en-US" dirty="0" err="1" smtClean="0">
                <a:sym typeface="Symbol"/>
              </a:rPr>
              <a:t>tổng</a:t>
            </a:r>
            <a:r>
              <a:rPr lang="en-US" dirty="0" smtClean="0">
                <a:sym typeface="Symbol"/>
              </a:rPr>
              <a:t> pixel</a:t>
            </a:r>
          </a:p>
          <a:p>
            <a:r>
              <a:rPr lang="en-US" dirty="0" smtClean="0">
                <a:sym typeface="Symbol"/>
              </a:rPr>
              <a:t>	- </a:t>
            </a:r>
            <a:r>
              <a:rPr lang="en-US" dirty="0" err="1" smtClean="0">
                <a:sym typeface="Symbol"/>
              </a:rPr>
              <a:t>c</a:t>
            </a:r>
            <a:r>
              <a:rPr lang="en-US" baseline="-25000" dirty="0" err="1" smtClean="0">
                <a:sym typeface="Symbol"/>
              </a:rPr>
              <a:t>j</a:t>
            </a:r>
            <a:r>
              <a:rPr lang="en-US" baseline="-25000" dirty="0" smtClean="0">
                <a:sym typeface="Symbol"/>
              </a:rPr>
              <a:t> </a:t>
            </a:r>
            <a:r>
              <a:rPr lang="en-US" dirty="0" smtClean="0">
                <a:sym typeface="Symbol"/>
              </a:rPr>
              <a:t>: </a:t>
            </a:r>
            <a:r>
              <a:rPr lang="en-US" dirty="0" err="1" smtClean="0">
                <a:sym typeface="Symbol"/>
              </a:rPr>
              <a:t>giá</a:t>
            </a:r>
            <a:r>
              <a:rPr lang="en-US" dirty="0" smtClean="0">
                <a:sym typeface="Symbol"/>
              </a:rPr>
              <a:t> </a:t>
            </a:r>
            <a:r>
              <a:rPr lang="en-US" dirty="0" err="1" smtClean="0">
                <a:sym typeface="Symbol"/>
              </a:rPr>
              <a:t>trị</a:t>
            </a:r>
            <a:r>
              <a:rPr lang="en-US" dirty="0" smtClean="0">
                <a:sym typeface="Symbol"/>
              </a:rPr>
              <a:t> </a:t>
            </a:r>
            <a:r>
              <a:rPr lang="en-US" dirty="0" err="1" smtClean="0">
                <a:sym typeface="Symbol"/>
              </a:rPr>
              <a:t>màu</a:t>
            </a:r>
            <a:r>
              <a:rPr lang="en-US" dirty="0" smtClean="0">
                <a:sym typeface="Symbol"/>
              </a:rPr>
              <a:t> </a:t>
            </a:r>
            <a:r>
              <a:rPr lang="en-US" dirty="0" err="1" smtClean="0">
                <a:sym typeface="Symbol"/>
              </a:rPr>
              <a:t>tại</a:t>
            </a:r>
            <a:r>
              <a:rPr lang="en-US" dirty="0" smtClean="0">
                <a:sym typeface="Symbol"/>
              </a:rPr>
              <a:t> pixel </a:t>
            </a:r>
            <a:r>
              <a:rPr lang="en-US" dirty="0" err="1" smtClean="0">
                <a:sym typeface="Symbol"/>
              </a:rPr>
              <a:t>thứ</a:t>
            </a:r>
            <a:r>
              <a:rPr lang="en-US" dirty="0" smtClean="0">
                <a:sym typeface="Symbol"/>
              </a:rPr>
              <a:t> j</a:t>
            </a:r>
            <a:endParaRPr lang="en-US" baseline="-25000" dirty="0"/>
          </a:p>
        </p:txBody>
      </p:sp>
      <p:sp>
        <p:nvSpPr>
          <p:cNvPr id="17" name="Rectangle 16"/>
          <p:cNvSpPr/>
          <p:nvPr/>
        </p:nvSpPr>
        <p:spPr>
          <a:xfrm>
            <a:off x="3078480" y="4343400"/>
            <a:ext cx="381000" cy="2286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P spid="14"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3"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dirty="0" smtClean="0"/>
              <a:t>) &lt;= </a:t>
            </a:r>
            <a:r>
              <a:rPr lang="en-US" dirty="0" err="1" smtClean="0"/>
              <a:t>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Thực</a:t>
            </a:r>
            <a:r>
              <a:rPr lang="en-US" dirty="0" smtClean="0"/>
              <a:t> </a:t>
            </a:r>
            <a:r>
              <a:rPr lang="en-US" dirty="0" err="1" smtClean="0"/>
              <a:t>nghiệm</a:t>
            </a:r>
            <a:endParaRPr lang="en-US" dirty="0"/>
          </a:p>
        </p:txBody>
      </p:sp>
      <p:sp>
        <p:nvSpPr>
          <p:cNvPr id="3" name="Content Placeholder 2"/>
          <p:cNvSpPr>
            <a:spLocks noGrp="1"/>
          </p:cNvSpPr>
          <p:nvPr>
            <p:ph idx="1"/>
          </p:nvPr>
        </p:nvSpPr>
        <p:spPr/>
        <p:txBody>
          <a:bodyPr/>
          <a:lstStyle/>
          <a:p>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màu</a:t>
            </a:r>
            <a:r>
              <a:rPr lang="en-US" dirty="0" smtClean="0"/>
              <a:t> </a:t>
            </a:r>
            <a:r>
              <a:rPr lang="en-US" dirty="0" err="1" smtClean="0"/>
              <a:t>tóc</a:t>
            </a:r>
            <a:r>
              <a:rPr lang="en-US" dirty="0" smtClean="0"/>
              <a:t>: 30 </a:t>
            </a:r>
            <a:r>
              <a:rPr lang="en-US" dirty="0" err="1" smtClean="0"/>
              <a:t>ảnh</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100 x 100 pixels</a:t>
            </a:r>
            <a:endParaRPr lang="en-US" dirty="0"/>
          </a:p>
        </p:txBody>
      </p:sp>
      <p:pic>
        <p:nvPicPr>
          <p:cNvPr id="69634" name="Picture 2"/>
          <p:cNvPicPr>
            <a:picLocks noChangeAspect="1" noChangeArrowheads="1"/>
          </p:cNvPicPr>
          <p:nvPr/>
        </p:nvPicPr>
        <p:blipFill>
          <a:blip r:embed="rId3"/>
          <a:srcRect/>
          <a:stretch>
            <a:fillRect/>
          </a:stretch>
        </p:blipFill>
        <p:spPr bwMode="auto">
          <a:xfrm>
            <a:off x="3810000" y="2743200"/>
            <a:ext cx="2302933" cy="121920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4"/>
          <a:srcRect/>
          <a:stretch>
            <a:fillRect/>
          </a:stretch>
        </p:blipFill>
        <p:spPr bwMode="auto">
          <a:xfrm>
            <a:off x="3886200" y="4419600"/>
            <a:ext cx="4175964" cy="1081087"/>
          </a:xfrm>
          <a:prstGeom prst="rect">
            <a:avLst/>
          </a:prstGeom>
          <a:noFill/>
          <a:ln w="9525">
            <a:noFill/>
            <a:miter lim="800000"/>
            <a:headEnd/>
            <a:tailEnd/>
          </a:ln>
          <a:effectLst/>
        </p:spPr>
      </p:pic>
      <p:sp>
        <p:nvSpPr>
          <p:cNvPr id="6" name="TextBox 5"/>
          <p:cNvSpPr txBox="1"/>
          <p:nvPr/>
        </p:nvSpPr>
        <p:spPr>
          <a:xfrm>
            <a:off x="2286000" y="3124200"/>
            <a:ext cx="1219200" cy="461665"/>
          </a:xfrm>
          <a:prstGeom prst="rect">
            <a:avLst/>
          </a:prstGeom>
          <a:noFill/>
        </p:spPr>
        <p:txBody>
          <a:bodyPr wrap="square" rtlCol="0">
            <a:spAutoFit/>
          </a:bodyPr>
          <a:lstStyle/>
          <a:p>
            <a:r>
              <a:rPr lang="en-US" sz="2400" dirty="0" smtClean="0"/>
              <a:t>Means:</a:t>
            </a:r>
            <a:endParaRPr lang="en-US" sz="2400" dirty="0"/>
          </a:p>
        </p:txBody>
      </p:sp>
      <p:sp>
        <p:nvSpPr>
          <p:cNvPr id="7" name="TextBox 6"/>
          <p:cNvSpPr txBox="1"/>
          <p:nvPr/>
        </p:nvSpPr>
        <p:spPr>
          <a:xfrm>
            <a:off x="1675853" y="4724400"/>
            <a:ext cx="1829347" cy="461665"/>
          </a:xfrm>
          <a:prstGeom prst="rect">
            <a:avLst/>
          </a:prstGeom>
          <a:noFill/>
        </p:spPr>
        <p:txBody>
          <a:bodyPr wrap="none" rtlCol="0">
            <a:spAutoFit/>
          </a:bodyPr>
          <a:lstStyle/>
          <a:p>
            <a:r>
              <a:rPr lang="en-US" sz="2400" dirty="0" smtClean="0"/>
              <a:t>Covariance:</a:t>
            </a:r>
            <a:endParaRPr lang="en-US" sz="2400" dirty="0"/>
          </a:p>
        </p:txBody>
      </p:sp>
      <p:sp>
        <p:nvSpPr>
          <p:cNvPr id="8" name="TextBox 7"/>
          <p:cNvSpPr txBox="1"/>
          <p:nvPr/>
        </p:nvSpPr>
        <p:spPr>
          <a:xfrm>
            <a:off x="2159675" y="5862935"/>
            <a:ext cx="2031325" cy="461665"/>
          </a:xfrm>
          <a:prstGeom prst="rect">
            <a:avLst/>
          </a:prstGeom>
          <a:noFill/>
        </p:spPr>
        <p:txBody>
          <a:bodyPr wrap="none" rtlCol="0">
            <a:spAutoFit/>
          </a:bodyPr>
          <a:lstStyle/>
          <a:p>
            <a:r>
              <a:rPr lang="en-US" sz="2400" dirty="0" err="1" smtClean="0"/>
              <a:t>Ngưỡng</a:t>
            </a:r>
            <a:r>
              <a:rPr lang="en-US" sz="2400" dirty="0" smtClean="0"/>
              <a:t>: -6.5</a:t>
            </a:r>
            <a:endParaRPr lang="en-US"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pic>
        <p:nvPicPr>
          <p:cNvPr id="7" name="Picture 6"/>
          <p:cNvPicPr/>
          <p:nvPr/>
        </p:nvPicPr>
        <p:blipFill>
          <a:blip r:embed="rId3" cstate="print"/>
          <a:srcRect/>
          <a:stretch>
            <a:fillRect/>
          </a:stretch>
        </p:blipFill>
        <p:spPr bwMode="auto">
          <a:xfrm>
            <a:off x="1981200" y="1143000"/>
            <a:ext cx="5572125" cy="21907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Down Arrow 8"/>
          <p:cNvSpPr/>
          <p:nvPr/>
        </p:nvSpPr>
        <p:spPr>
          <a:xfrm>
            <a:off x="4343400" y="35052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745" name="Picture 1"/>
          <p:cNvPicPr>
            <a:picLocks noChangeAspect="1" noChangeArrowheads="1"/>
          </p:cNvPicPr>
          <p:nvPr/>
        </p:nvPicPr>
        <p:blipFill>
          <a:blip r:embed="rId4" cstate="print"/>
          <a:srcRect/>
          <a:stretch>
            <a:fillRect/>
          </a:stretch>
        </p:blipFill>
        <p:spPr bwMode="auto">
          <a:xfrm>
            <a:off x="3048000" y="4191000"/>
            <a:ext cx="3124200" cy="23125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1745"/>
                                        </p:tgtEl>
                                        <p:attrNameLst>
                                          <p:attrName>style.visibility</p:attrName>
                                        </p:attrNameLst>
                                      </p:cBhvr>
                                      <p:to>
                                        <p:strVal val="visible"/>
                                      </p:to>
                                    </p:set>
                                    <p:animEffect transition="in" filter="blinds(horizontal)">
                                      <p:cBhvr>
                                        <p:cTn id="15" dur="500"/>
                                        <p:tgtEl>
                                          <p:spTgt spid="3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a:srcRect/>
          <a:stretch>
            <a:fillRect/>
          </a:stretch>
        </p:blipFill>
        <p:spPr bwMode="auto">
          <a:xfrm>
            <a:off x="6934200" y="5065429"/>
            <a:ext cx="2055634" cy="1259171"/>
          </a:xfrm>
          <a:prstGeom prst="rect">
            <a:avLst/>
          </a:prstGeom>
          <a:noFill/>
          <a:ln w="9525">
            <a:noFill/>
            <a:miter lim="800000"/>
            <a:headEnd/>
            <a:tailEnd/>
          </a:ln>
          <a:effectLst/>
        </p:spPr>
      </p:pic>
      <p:pic>
        <p:nvPicPr>
          <p:cNvPr id="44041" name="Picture 9"/>
          <p:cNvPicPr>
            <a:picLocks noChangeAspect="1" noChangeArrowheads="1"/>
          </p:cNvPicPr>
          <p:nvPr/>
        </p:nvPicPr>
        <p:blipFill>
          <a:blip r:embed="rId7"/>
          <a:srcRect/>
          <a:stretch>
            <a:fillRect/>
          </a:stretch>
        </p:blipFill>
        <p:spPr bwMode="auto">
          <a:xfrm>
            <a:off x="3673444" y="5037013"/>
            <a:ext cx="1889156" cy="1439987"/>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3.33333E-6 2.22222E-6 L 0.4375 2.22222E-6 " pathEditMode="relative" rAng="0" ptsTypes="AA">
                                      <p:cBhvr>
                                        <p:cTn id="6" dur="2000" fill="hold"/>
                                        <p:tgtEl>
                                          <p:spTgt spid="25"/>
                                        </p:tgtEl>
                                        <p:attrNameLst>
                                          <p:attrName>ppt_x</p:attrName>
                                          <p:attrName>ppt_y</p:attrName>
                                        </p:attrNameLst>
                                      </p:cBhvr>
                                      <p:rCtr x="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7" name="Picture 1"/>
          <p:cNvPicPr>
            <a:picLocks noChangeAspect="1" noChangeArrowheads="1"/>
          </p:cNvPicPr>
          <p:nvPr/>
        </p:nvPicPr>
        <p:blipFill>
          <a:blip r:embed="rId7" cstate="print"/>
          <a:srcRect/>
          <a:stretch>
            <a:fillRect/>
          </a:stretch>
        </p:blipFill>
        <p:spPr bwMode="auto">
          <a:xfrm>
            <a:off x="2362200" y="22598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898" name="Picture 2"/>
          <p:cNvPicPr>
            <a:picLocks noChangeAspect="1" noChangeArrowheads="1"/>
          </p:cNvPicPr>
          <p:nvPr/>
        </p:nvPicPr>
        <p:blipFill>
          <a:blip r:embed="rId8" cstate="print"/>
          <a:srcRect/>
          <a:stretch>
            <a:fillRect/>
          </a:stretch>
        </p:blipFill>
        <p:spPr bwMode="auto">
          <a:xfrm>
            <a:off x="2286000" y="4572000"/>
            <a:ext cx="2438400" cy="160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20</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21</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22</a:t>
            </a:fld>
            <a:endParaRPr lang="fi-FI" smtClean="0">
              <a:ea typeface="DejaVu Sans" charset="0"/>
            </a:endParaRPr>
          </a:p>
        </p:txBody>
      </p:sp>
      <p:pic>
        <p:nvPicPr>
          <p:cNvPr id="6" name="Picture 5"/>
          <p:cNvPicPr/>
          <p:nvPr/>
        </p:nvPicPr>
        <p:blipFill>
          <a:blip r:embed="rId3"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4"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5"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23</a:t>
            </a:fld>
            <a:endParaRPr lang="fi-FI" smtClean="0">
              <a:ea typeface="DejaVu Sans" charset="0"/>
            </a:endParaRPr>
          </a:p>
        </p:txBody>
      </p:sp>
      <p:pic>
        <p:nvPicPr>
          <p:cNvPr id="8" name="Picture 7"/>
          <p:cNvPicPr/>
          <p:nvPr/>
        </p:nvPicPr>
        <p:blipFill>
          <a:blip r:embed="rId6"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24</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25</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26</a:t>
            </a:fld>
            <a:endParaRPr lang="fi-FI" dirty="0" smtClean="0">
              <a:ea typeface="DejaVu Sans" charset="0"/>
            </a:endParaRPr>
          </a:p>
        </p:txBody>
      </p:sp>
      <p:pic>
        <p:nvPicPr>
          <p:cNvPr id="6" name="Picture 5"/>
          <p:cNvPicPr/>
          <p:nvPr/>
        </p:nvPicPr>
        <p:blipFill>
          <a:blip r:embed="rId3"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27</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26670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26670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2667000" y="4267200"/>
            <a:ext cx="1638300" cy="904875"/>
          </a:xfrm>
          <a:prstGeom prst="rect">
            <a:avLst/>
          </a:prstGeom>
          <a:noFill/>
          <a:ln w="9525">
            <a:noFill/>
            <a:miter lim="800000"/>
            <a:headEnd/>
            <a:tailEnd/>
          </a:ln>
          <a:effectLst/>
        </p:spPr>
      </p:pic>
      <p:sp>
        <p:nvSpPr>
          <p:cNvPr id="9" name="TextBox 8"/>
          <p:cNvSpPr txBox="1"/>
          <p:nvPr/>
        </p:nvSpPr>
        <p:spPr>
          <a:xfrm>
            <a:off x="7620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7970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838200" y="4495800"/>
            <a:ext cx="966931" cy="369332"/>
          </a:xfrm>
          <a:prstGeom prst="rect">
            <a:avLst/>
          </a:prstGeom>
          <a:noFill/>
        </p:spPr>
        <p:txBody>
          <a:bodyPr wrap="none" rtlCol="0">
            <a:spAutoFit/>
          </a:bodyPr>
          <a:lstStyle/>
          <a:p>
            <a:r>
              <a:rPr lang="en-US" dirty="0" smtClean="0"/>
              <a:t>L1-sqrt:</a:t>
            </a:r>
            <a:endParaRPr lang="en-US" dirty="0"/>
          </a:p>
        </p:txBody>
      </p:sp>
      <p:pic>
        <p:nvPicPr>
          <p:cNvPr id="73730" name="Picture 2"/>
          <p:cNvPicPr>
            <a:picLocks noChangeAspect="1" noChangeArrowheads="1"/>
          </p:cNvPicPr>
          <p:nvPr/>
        </p:nvPicPr>
        <p:blipFill>
          <a:blip r:embed="rId6"/>
          <a:srcRect/>
          <a:stretch>
            <a:fillRect/>
          </a:stretch>
        </p:blipFill>
        <p:spPr bwMode="auto">
          <a:xfrm>
            <a:off x="4267200" y="3048000"/>
            <a:ext cx="4743450" cy="1323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28</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3"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4"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5"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6"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7"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8"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9"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10"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3" name="Picture 1"/>
          <p:cNvPicPr>
            <a:picLocks noChangeAspect="1" noChangeArrowheads="1"/>
          </p:cNvPicPr>
          <p:nvPr/>
        </p:nvPicPr>
        <p:blipFill>
          <a:blip r:embed="rId3" cstate="print"/>
          <a:srcRect/>
          <a:stretch>
            <a:fillRect/>
          </a:stretch>
        </p:blipFill>
        <p:spPr bwMode="auto">
          <a:xfrm>
            <a:off x="76200" y="27932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6" name="Picture 2"/>
          <p:cNvPicPr>
            <a:picLocks noChangeAspect="1" noChangeArrowheads="1"/>
          </p:cNvPicPr>
          <p:nvPr/>
        </p:nvPicPr>
        <p:blipFill>
          <a:blip r:embed="rId4" cstate="print"/>
          <a:srcRect/>
          <a:stretch>
            <a:fillRect/>
          </a:stretch>
        </p:blipFill>
        <p:spPr bwMode="auto">
          <a:xfrm>
            <a:off x="2438400" y="1066800"/>
            <a:ext cx="1524000" cy="1593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7" name="Picture 3"/>
          <p:cNvPicPr>
            <a:picLocks noChangeAspect="1" noChangeArrowheads="1"/>
          </p:cNvPicPr>
          <p:nvPr/>
        </p:nvPicPr>
        <p:blipFill>
          <a:blip r:embed="rId5" cstate="print"/>
          <a:srcRect/>
          <a:stretch>
            <a:fillRect/>
          </a:stretch>
        </p:blipFill>
        <p:spPr bwMode="auto">
          <a:xfrm>
            <a:off x="2476500" y="4648200"/>
            <a:ext cx="1409700" cy="143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Straight Arrow Connector 26"/>
          <p:cNvCxnSpPr/>
          <p:nvPr/>
        </p:nvCxnSpPr>
        <p:spPr>
          <a:xfrm rot="5400000" flipH="1" flipV="1">
            <a:off x="1257300" y="2400300"/>
            <a:ext cx="14478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1981199" y="3581400"/>
            <a:ext cx="10668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10948" name="Picture 4"/>
          <p:cNvPicPr>
            <a:picLocks noChangeAspect="1" noChangeArrowheads="1"/>
          </p:cNvPicPr>
          <p:nvPr/>
        </p:nvPicPr>
        <p:blipFill>
          <a:blip r:embed="rId6" cstate="print"/>
          <a:srcRect/>
          <a:stretch>
            <a:fillRect/>
          </a:stretch>
        </p:blipFill>
        <p:spPr bwMode="auto">
          <a:xfrm>
            <a:off x="7915275" y="1143000"/>
            <a:ext cx="1076325" cy="1238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Right Arrow 31"/>
          <p:cNvSpPr/>
          <p:nvPr/>
        </p:nvSpPr>
        <p:spPr>
          <a:xfrm rot="19814920">
            <a:off x="7129538" y="2258236"/>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10949" name="Picture 5"/>
          <p:cNvPicPr>
            <a:picLocks noChangeAspect="1" noChangeArrowheads="1"/>
          </p:cNvPicPr>
          <p:nvPr/>
        </p:nvPicPr>
        <p:blipFill>
          <a:blip r:embed="rId7" cstate="print"/>
          <a:srcRect/>
          <a:stretch>
            <a:fillRect/>
          </a:stretch>
        </p:blipFill>
        <p:spPr bwMode="auto">
          <a:xfrm>
            <a:off x="7696200" y="4724400"/>
            <a:ext cx="13335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0946"/>
                                        </p:tgtEl>
                                        <p:attrNameLst>
                                          <p:attrName>style.visibility</p:attrName>
                                        </p:attrNameLst>
                                      </p:cBhvr>
                                      <p:to>
                                        <p:strVal val="visible"/>
                                      </p:to>
                                    </p:set>
                                    <p:animEffect transition="in" filter="blinds(horizontal)">
                                      <p:cBhvr>
                                        <p:cTn id="15" dur="500"/>
                                        <p:tgtEl>
                                          <p:spTgt spid="21094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10948"/>
                                        </p:tgtEl>
                                        <p:attrNameLst>
                                          <p:attrName>style.visibility</p:attrName>
                                        </p:attrNameLst>
                                      </p:cBhvr>
                                      <p:to>
                                        <p:strVal val="visible"/>
                                      </p:to>
                                    </p:set>
                                    <p:animEffect transition="in" filter="blinds(horizontal)">
                                      <p:cBhvr>
                                        <p:cTn id="35" dur="500"/>
                                        <p:tgtEl>
                                          <p:spTgt spid="210948"/>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childTnLst>
                          </p:cTn>
                        </p:par>
                        <p:par>
                          <p:cTn id="56" fill="hold">
                            <p:stCondLst>
                              <p:cond delay="6500"/>
                            </p:stCondLst>
                            <p:childTnLst>
                              <p:par>
                                <p:cTn id="57" presetID="3" presetClass="entr" presetSubtype="10" fill="hold" nodeType="afterEffect">
                                  <p:stCondLst>
                                    <p:cond delay="0"/>
                                  </p:stCondLst>
                                  <p:childTnLst>
                                    <p:set>
                                      <p:cBhvr>
                                        <p:cTn id="58" dur="1" fill="hold">
                                          <p:stCondLst>
                                            <p:cond delay="0"/>
                                          </p:stCondLst>
                                        </p:cTn>
                                        <p:tgtEl>
                                          <p:spTgt spid="210949"/>
                                        </p:tgtEl>
                                        <p:attrNameLst>
                                          <p:attrName>style.visibility</p:attrName>
                                        </p:attrNameLst>
                                      </p:cBhvr>
                                      <p:to>
                                        <p:strVal val="visible"/>
                                      </p:to>
                                    </p:set>
                                    <p:animEffect transition="in" filter="blinds(horizontal)">
                                      <p:cBhvr>
                                        <p:cTn id="59"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pic>
        <p:nvPicPr>
          <p:cNvPr id="4" name="Picture 3"/>
          <p:cNvPicPr/>
          <p:nvPr/>
        </p:nvPicPr>
        <p:blipFill>
          <a:blip r:embed="rId3" cstate="print"/>
          <a:srcRect/>
          <a:stretch>
            <a:fillRect/>
          </a:stretch>
        </p:blipFill>
        <p:spPr bwMode="auto">
          <a:xfrm>
            <a:off x="5791200" y="3007787"/>
            <a:ext cx="2833129" cy="212605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p:nvPr/>
        </p:nvPicPr>
        <p:blipFill>
          <a:blip r:embed="rId4" cstate="print"/>
          <a:srcRect/>
          <a:stretch>
            <a:fillRect/>
          </a:stretch>
        </p:blipFill>
        <p:spPr bwMode="auto">
          <a:xfrm>
            <a:off x="533400" y="3006318"/>
            <a:ext cx="2819400" cy="2120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a:srcRect/>
          <a:stretch>
            <a:fillRect/>
          </a:stretch>
        </p:blipFill>
        <p:spPr bwMode="auto">
          <a:xfrm>
            <a:off x="6934200" y="5065429"/>
            <a:ext cx="2055634" cy="1259171"/>
          </a:xfrm>
          <a:prstGeom prst="rect">
            <a:avLst/>
          </a:prstGeom>
          <a:noFill/>
          <a:ln w="9525">
            <a:noFill/>
            <a:miter lim="800000"/>
            <a:headEnd/>
            <a:tailEnd/>
          </a:ln>
          <a:effectLst/>
        </p:spPr>
      </p:pic>
      <p:pic>
        <p:nvPicPr>
          <p:cNvPr id="44041" name="Picture 9"/>
          <p:cNvPicPr>
            <a:picLocks noChangeAspect="1" noChangeArrowheads="1"/>
          </p:cNvPicPr>
          <p:nvPr/>
        </p:nvPicPr>
        <p:blipFill>
          <a:blip r:embed="rId7"/>
          <a:srcRect/>
          <a:stretch>
            <a:fillRect/>
          </a:stretch>
        </p:blipFill>
        <p:spPr bwMode="auto">
          <a:xfrm>
            <a:off x="3673444" y="5037013"/>
            <a:ext cx="1889156" cy="1439987"/>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67818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33333E-6 2.22222E-6 L 3.33333E-6 0.44444 " pathEditMode="relative" rAng="0" ptsTypes="AA">
                                      <p:cBhvr>
                                        <p:cTn id="6" dur="2000" fill="hold"/>
                                        <p:tgtEl>
                                          <p:spTgt spid="25"/>
                                        </p:tgtEl>
                                        <p:attrNameLst>
                                          <p:attrName>ppt_x</p:attrName>
                                          <p:attrName>ppt_y</p:attrName>
                                        </p:attrNameLst>
                                      </p:cBhvr>
                                      <p:rCtr x="0" y="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Snake</a:t>
            </a:r>
            <a:endParaRPr lang="en-US"/>
          </a:p>
        </p:txBody>
      </p:sp>
      <p:sp>
        <p:nvSpPr>
          <p:cNvPr id="3" name="Content Placeholder 2"/>
          <p:cNvSpPr>
            <a:spLocks noGrp="1"/>
          </p:cNvSpPr>
          <p:nvPr>
            <p:ph idx="1"/>
          </p:nvPr>
        </p:nvSpPr>
        <p:spPr/>
        <p:txBody>
          <a:bodyPr/>
          <a:lstStyle/>
          <a:p>
            <a:r>
              <a:rPr lang="en-US" smtClean="0"/>
              <a:t>Giới thiệu trong bài báo “Probabilistic Data Association Methods for Tracking Multiple and Compound Visual Object”, bởi Chirtopher Rasmussen và Gregory D.Hager</a:t>
            </a:r>
            <a:endParaRPr lang="en-US"/>
          </a:p>
        </p:txBody>
      </p:sp>
      <p:pic>
        <p:nvPicPr>
          <p:cNvPr id="69634" name="Picture 2"/>
          <p:cNvPicPr>
            <a:picLocks noChangeAspect="1" noChangeArrowheads="1"/>
          </p:cNvPicPr>
          <p:nvPr/>
        </p:nvPicPr>
        <p:blipFill>
          <a:blip r:embed="rId3" cstate="print"/>
          <a:srcRect/>
          <a:stretch>
            <a:fillRect/>
          </a:stretch>
        </p:blipFill>
        <p:spPr bwMode="auto">
          <a:xfrm>
            <a:off x="3409950" y="3867150"/>
            <a:ext cx="2457450" cy="2381250"/>
          </a:xfrm>
          <a:prstGeom prst="rect">
            <a:avLst/>
          </a:prstGeom>
          <a:noFill/>
          <a:ln w="9525">
            <a:noFill/>
            <a:miter lim="800000"/>
            <a:headEnd/>
            <a:tailEnd/>
          </a:ln>
        </p:spPr>
      </p:pic>
      <p:sp>
        <p:nvSpPr>
          <p:cNvPr id="7" name="TextBox 6"/>
          <p:cNvSpPr txBox="1"/>
          <p:nvPr/>
        </p:nvSpPr>
        <p:spPr>
          <a:xfrm>
            <a:off x="381000" y="6611779"/>
            <a:ext cx="8427307" cy="246221"/>
          </a:xfrm>
          <a:prstGeom prst="rect">
            <a:avLst/>
          </a:prstGeom>
          <a:noFill/>
        </p:spPr>
        <p:txBody>
          <a:bodyPr wrap="none" rtlCol="0">
            <a:spAutoFit/>
          </a:bodyPr>
          <a:lstStyle/>
          <a:p>
            <a:r>
              <a:rPr lang="en-US" sz="1000" dirty="0" err="1" smtClean="0"/>
              <a:t>Nguồn</a:t>
            </a:r>
            <a:r>
              <a:rPr lang="en-US" sz="1000" smtClean="0"/>
              <a:t>: Chirtopher Rasmussen và Gregory D.Hager, “Probabilistic Data Association Methods for Tracking Multiple and Compound Visual Object”, </a:t>
            </a:r>
            <a:endParaRPr lang="en-US" sz="1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smtClean="0"/>
              <a:t>p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r>
              <a:rPr lang="en-US" sz="2400" b="1" dirty="0" smtClean="0"/>
              <a:t> threshold</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giám sát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par>
                          <p:cTn id="8" fill="hold">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Nhận xét</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8" name="Content Placeholder 3"/>
          <p:cNvGraphicFramePr>
            <a:graphicFrameLocks/>
          </p:cNvGraphicFramePr>
          <p:nvPr/>
        </p:nvGraphicFramePr>
        <p:xfrm>
          <a:off x="1752600" y="1600200"/>
          <a:ext cx="6172200" cy="2494280"/>
        </p:xfrm>
        <a:graphic>
          <a:graphicData uri="http://schemas.openxmlformats.org/drawingml/2006/table">
            <a:tbl>
              <a:tblPr firstRow="1" bandRow="1">
                <a:tableStyleId>{3C2FFA5D-87B4-456A-9821-1D502468CF0F}</a:tableStyleId>
              </a:tblPr>
              <a:tblGrid>
                <a:gridCol w="2057400"/>
                <a:gridCol w="2057400"/>
                <a:gridCol w="2057400"/>
              </a:tblGrid>
              <a:tr h="370840">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Tên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video</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Tổng</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phát</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hiện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được</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3.avi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14.83333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4.avi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15</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11.54054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12.58696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5.346154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0.947368</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dirty="0" smtClean="0"/>
              <a:t>Ô (cell)</a:t>
            </a:r>
          </a:p>
          <a:p>
            <a:r>
              <a:rPr lang="en-US" dirty="0" err="1" smtClean="0"/>
              <a:t>Khối</a:t>
            </a:r>
            <a:r>
              <a:rPr lang="en-US" dirty="0" smtClean="0"/>
              <a:t> (block)</a:t>
            </a:r>
          </a:p>
          <a:p>
            <a:r>
              <a:rPr lang="en-US" dirty="0" err="1" smtClean="0"/>
              <a:t>Cửa</a:t>
            </a:r>
            <a:r>
              <a:rPr lang="en-US" dirty="0" smtClean="0"/>
              <a:t> </a:t>
            </a:r>
            <a:r>
              <a:rPr lang="en-US" dirty="0" err="1" smtClean="0"/>
              <a:t>sổ</a:t>
            </a:r>
            <a:r>
              <a:rPr lang="en-US" dirty="0" smtClean="0"/>
              <a:t> (Window)</a:t>
            </a:r>
            <a:endParaRPr lang="en-US" dirty="0"/>
          </a:p>
        </p:txBody>
      </p:sp>
      <p:pic>
        <p:nvPicPr>
          <p:cNvPr id="56322" name="Picture 2" descr="E:\Data\2.png"/>
          <p:cNvPicPr>
            <a:picLocks noChangeAspect="1" noChangeArrowheads="1"/>
          </p:cNvPicPr>
          <p:nvPr/>
        </p:nvPicPr>
        <p:blipFill>
          <a:blip r:embed="rId3" cstate="print"/>
          <a:srcRect/>
          <a:stretch>
            <a:fillRect/>
          </a:stretch>
        </p:blipFill>
        <p:spPr bwMode="auto">
          <a:xfrm>
            <a:off x="4105274" y="3729037"/>
            <a:ext cx="3057526" cy="2290763"/>
          </a:xfrm>
          <a:prstGeom prst="rect">
            <a:avLst/>
          </a:prstGeom>
          <a:noFill/>
        </p:spPr>
      </p:pic>
      <p:cxnSp>
        <p:nvCxnSpPr>
          <p:cNvPr id="7" name="Straight Connector 6"/>
          <p:cNvCxnSpPr/>
          <p:nvPr/>
        </p:nvCxnSpPr>
        <p:spPr>
          <a:xfrm rot="5400000">
            <a:off x="3190874" y="4872037"/>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rot="5400000">
            <a:off x="34202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rot="5400000">
            <a:off x="3647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rot="5400000">
            <a:off x="3875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rot="5400000">
            <a:off x="4104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rot="5400000">
            <a:off x="43330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rot="5400000">
            <a:off x="45616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rot="5400000">
            <a:off x="4790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rot="5400000">
            <a:off x="5018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rot="5400000">
            <a:off x="52474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rot="5400000">
            <a:off x="54776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rot="5400000">
            <a:off x="2961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rot="5400000">
            <a:off x="57046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rot="5400000">
            <a:off x="59348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4106068" y="3729037"/>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V="1">
            <a:off x="4105274" y="3956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V="1">
            <a:off x="4105274" y="4185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flipV="1">
            <a:off x="4105274" y="4414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4105274" y="4642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flipV="1">
            <a:off x="4105274" y="48712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flipV="1">
            <a:off x="4105274" y="5099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p:nvPr/>
        </p:nvCxnSpPr>
        <p:spPr>
          <a:xfrm flipV="1">
            <a:off x="4105274" y="5328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a:xfrm flipV="1">
            <a:off x="4105274" y="5557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4105274" y="5785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V="1">
            <a:off x="4105274" y="6014243"/>
            <a:ext cx="3047206" cy="794"/>
          </a:xfrm>
          <a:prstGeom prst="line">
            <a:avLst/>
          </a:prstGeom>
        </p:spPr>
        <p:style>
          <a:lnRef idx="3">
            <a:schemeClr val="accent2"/>
          </a:lnRef>
          <a:fillRef idx="0">
            <a:schemeClr val="accent2"/>
          </a:fillRef>
          <a:effectRef idx="2">
            <a:schemeClr val="accent2"/>
          </a:effectRef>
          <a:fontRef idx="minor">
            <a:schemeClr val="tx1"/>
          </a:fontRef>
        </p:style>
      </p:cxnSp>
      <p:sp>
        <p:nvSpPr>
          <p:cNvPr id="35" name="Rounded Rectangular Callout 34"/>
          <p:cNvSpPr/>
          <p:nvPr/>
        </p:nvSpPr>
        <p:spPr>
          <a:xfrm>
            <a:off x="5029200" y="2438400"/>
            <a:ext cx="1905000" cy="762000"/>
          </a:xfrm>
          <a:prstGeom prst="wedgeRoundRectCallout">
            <a:avLst>
              <a:gd name="adj1" fmla="val -20262"/>
              <a:gd name="adj2" fmla="val 1925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Ô</a:t>
            </a:r>
            <a:endParaRPr lang="en-US" dirty="0"/>
          </a:p>
        </p:txBody>
      </p:sp>
      <p:sp>
        <p:nvSpPr>
          <p:cNvPr id="37" name="Rectangle 36"/>
          <p:cNvSpPr/>
          <p:nvPr/>
        </p:nvSpPr>
        <p:spPr>
          <a:xfrm>
            <a:off x="61722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Callout 37"/>
          <p:cNvSpPr/>
          <p:nvPr/>
        </p:nvSpPr>
        <p:spPr>
          <a:xfrm>
            <a:off x="7696200" y="3276600"/>
            <a:ext cx="1219200" cy="1447800"/>
          </a:xfrm>
          <a:prstGeom prst="wedgeEllipseCallout">
            <a:avLst>
              <a:gd name="adj1" fmla="val -149404"/>
              <a:gd name="adj2" fmla="val 39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Khối</a:t>
            </a:r>
            <a:endParaRPr lang="en-US" dirty="0">
              <a:solidFill>
                <a:schemeClr val="tx1"/>
              </a:solidFill>
            </a:endParaRPr>
          </a:p>
        </p:txBody>
      </p:sp>
      <p:sp>
        <p:nvSpPr>
          <p:cNvPr id="39" name="Rectangle 38"/>
          <p:cNvSpPr/>
          <p:nvPr/>
        </p:nvSpPr>
        <p:spPr>
          <a:xfrm>
            <a:off x="64008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1722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08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72200" y="4419600"/>
            <a:ext cx="685800" cy="6858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allout 42"/>
          <p:cNvSpPr/>
          <p:nvPr/>
        </p:nvSpPr>
        <p:spPr>
          <a:xfrm>
            <a:off x="7543800" y="5257800"/>
            <a:ext cx="1295400" cy="1066800"/>
          </a:xfrm>
          <a:prstGeom prst="wedgeEllipseCallout">
            <a:avLst>
              <a:gd name="adj1" fmla="val -126715"/>
              <a:gd name="adj2" fmla="val -7423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Cửa</a:t>
            </a:r>
            <a:r>
              <a:rPr lang="en-US" dirty="0" smtClean="0"/>
              <a:t> </a:t>
            </a:r>
            <a:r>
              <a:rPr lang="en-US" dirty="0" err="1" smtClean="0"/>
              <a:t>sổ</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linds(horizontal)">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par>
                          <p:cTn id="60" fill="hold">
                            <p:stCondLst>
                              <p:cond delay="1500"/>
                            </p:stCondLst>
                            <p:childTnLst>
                              <p:par>
                                <p:cTn id="61" presetID="3" presetClass="entr" presetSubtype="10"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par>
                          <p:cTn id="64" fill="hold">
                            <p:stCondLst>
                              <p:cond delay="2000"/>
                            </p:stCondLst>
                            <p:childTnLst>
                              <p:par>
                                <p:cTn id="65" presetID="3" presetClass="entr" presetSubtype="1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par>
                          <p:cTn id="68" fill="hold">
                            <p:stCondLst>
                              <p:cond delay="2500"/>
                            </p:stCondLst>
                            <p:childTnLst>
                              <p:par>
                                <p:cTn id="69" presetID="3" presetClass="entr" presetSubtype="1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linds(horizontal)">
                                      <p:cBhvr>
                                        <p:cTn id="71" dur="500"/>
                                        <p:tgtEl>
                                          <p:spTgt spid="28"/>
                                        </p:tgtEl>
                                      </p:cBhvr>
                                    </p:animEffect>
                                  </p:childTnLst>
                                </p:cTn>
                              </p:par>
                            </p:childTnLst>
                          </p:cTn>
                        </p:par>
                        <p:par>
                          <p:cTn id="72" fill="hold">
                            <p:stCondLst>
                              <p:cond delay="3000"/>
                            </p:stCondLst>
                            <p:childTnLst>
                              <p:par>
                                <p:cTn id="73" presetID="3" presetClass="entr" presetSubtype="10"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linds(horizontal)">
                                      <p:cBhvr>
                                        <p:cTn id="75" dur="500"/>
                                        <p:tgtEl>
                                          <p:spTgt spid="29"/>
                                        </p:tgtEl>
                                      </p:cBhvr>
                                    </p:animEffect>
                                  </p:childTnLst>
                                </p:cTn>
                              </p:par>
                            </p:childTnLst>
                          </p:cTn>
                        </p:par>
                        <p:par>
                          <p:cTn id="76" fill="hold">
                            <p:stCondLst>
                              <p:cond delay="3500"/>
                            </p:stCondLst>
                            <p:childTnLst>
                              <p:par>
                                <p:cTn id="77" presetID="3" presetClass="entr" presetSubtype="10"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par>
                          <p:cTn id="80" fill="hold">
                            <p:stCondLst>
                              <p:cond delay="4000"/>
                            </p:stCondLst>
                            <p:childTnLst>
                              <p:par>
                                <p:cTn id="81" presetID="3" presetClass="entr" presetSubtype="1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childTnLst>
                          </p:cTn>
                        </p:par>
                        <p:par>
                          <p:cTn id="84" fill="hold">
                            <p:stCondLst>
                              <p:cond delay="4500"/>
                            </p:stCondLst>
                            <p:childTnLst>
                              <p:par>
                                <p:cTn id="85" presetID="3" presetClass="entr" presetSubtype="1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par>
                          <p:cTn id="88" fill="hold">
                            <p:stCondLst>
                              <p:cond delay="5000"/>
                            </p:stCondLst>
                            <p:childTnLst>
                              <p:par>
                                <p:cTn id="89" presetID="3" presetClass="entr" presetSubtype="1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500"/>
                                        <p:tgtEl>
                                          <p:spTgt spid="33"/>
                                        </p:tgtEl>
                                      </p:cBhvr>
                                    </p:animEffect>
                                  </p:childTnLst>
                                </p:cTn>
                              </p:par>
                            </p:childTnLst>
                          </p:cTn>
                        </p:par>
                        <p:par>
                          <p:cTn id="92" fill="hold">
                            <p:stCondLst>
                              <p:cond delay="5500"/>
                            </p:stCondLst>
                            <p:childTnLst>
                              <p:par>
                                <p:cTn id="93" presetID="3" presetClass="entr" presetSubtype="10" fill="hold"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blinds(horizontal)">
                                      <p:cBhvr>
                                        <p:cTn id="95" dur="500"/>
                                        <p:tgtEl>
                                          <p:spTgt spid="34"/>
                                        </p:tgtEl>
                                      </p:cBhvr>
                                    </p:animEffect>
                                  </p:childTnLst>
                                </p:cTn>
                              </p:par>
                            </p:childTnLst>
                          </p:cTn>
                        </p:par>
                        <p:par>
                          <p:cTn id="96" fill="hold">
                            <p:stCondLst>
                              <p:cond delay="6000"/>
                            </p:stCondLst>
                            <p:childTnLst>
                              <p:par>
                                <p:cTn id="97" presetID="3" presetClass="entr" presetSubtype="10"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blinds(horizontal)">
                                      <p:cBhvr>
                                        <p:cTn id="99" dur="500"/>
                                        <p:tgtEl>
                                          <p:spTgt spid="3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par>
                          <p:cTn id="105" fill="hold">
                            <p:stCondLst>
                              <p:cond delay="500"/>
                            </p:stCondLst>
                            <p:childTnLst>
                              <p:par>
                                <p:cTn id="106" presetID="3" presetClass="entr" presetSubtype="10"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horizontal)">
                                      <p:cBhvr>
                                        <p:cTn id="113" dur="500"/>
                                        <p:tgtEl>
                                          <p:spTgt spid="39"/>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blinds(horizontal)">
                                      <p:cBhvr>
                                        <p:cTn id="117" dur="500"/>
                                        <p:tgtEl>
                                          <p:spTgt spid="40"/>
                                        </p:tgtEl>
                                      </p:cBhvr>
                                    </p:animEffect>
                                  </p:childTnLst>
                                </p:cTn>
                              </p:par>
                            </p:childTnLst>
                          </p:cTn>
                        </p:par>
                        <p:par>
                          <p:cTn id="118" fill="hold">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linds(horizontal)">
                                      <p:cBhvr>
                                        <p:cTn id="121" dur="500"/>
                                        <p:tgtEl>
                                          <p:spTgt spid="41"/>
                                        </p:tgtEl>
                                      </p:cBhvr>
                                    </p:animEffect>
                                  </p:childTnLst>
                                </p:cTn>
                              </p:par>
                            </p:childTnLst>
                          </p:cTn>
                        </p:par>
                        <p:par>
                          <p:cTn id="122" fill="hold">
                            <p:stCondLst>
                              <p:cond delay="1500"/>
                            </p:stCondLst>
                            <p:childTnLst>
                              <p:par>
                                <p:cTn id="123" presetID="3" presetClass="entr" presetSubtype="10" fill="hold" grpId="1" nodeType="after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linds(horizontal)">
                                      <p:cBhvr>
                                        <p:cTn id="125" dur="500"/>
                                        <p:tgtEl>
                                          <p:spTgt spid="39"/>
                                        </p:tgtEl>
                                      </p:cBhvr>
                                    </p:animEffect>
                                  </p:childTnLst>
                                </p:cTn>
                              </p:par>
                              <p:par>
                                <p:cTn id="126" presetID="3" presetClass="entr" presetSubtype="10" fill="hold" grpId="1"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blinds(horizontal)">
                                      <p:cBhvr>
                                        <p:cTn id="128" dur="500"/>
                                        <p:tgtEl>
                                          <p:spTgt spid="41"/>
                                        </p:tgtEl>
                                      </p:cBhvr>
                                    </p:animEffect>
                                  </p:childTnLst>
                                </p:cTn>
                              </p:par>
                              <p:par>
                                <p:cTn id="129" presetID="3" presetClass="entr" presetSubtype="10" fill="hold" grpId="1"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blinds(horizontal)">
                                      <p:cBhvr>
                                        <p:cTn id="131" dur="500"/>
                                        <p:tgtEl>
                                          <p:spTgt spid="40"/>
                                        </p:tgtEl>
                                      </p:cBhvr>
                                    </p:animEffect>
                                  </p:childTnLst>
                                </p:cTn>
                              </p:par>
                            </p:childTnLst>
                          </p:cTn>
                        </p:par>
                        <p:par>
                          <p:cTn id="132" fill="hold">
                            <p:stCondLst>
                              <p:cond delay="2000"/>
                            </p:stCondLst>
                            <p:childTnLst>
                              <p:par>
                                <p:cTn id="133" presetID="3" presetClass="entr" presetSubtype="1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blinds(horizontal)">
                                      <p:cBhvr>
                                        <p:cTn id="135" dur="500"/>
                                        <p:tgtEl>
                                          <p:spTgt spid="42"/>
                                        </p:tgtEl>
                                      </p:cBhvr>
                                    </p:animEffect>
                                  </p:childTnLst>
                                </p:cTn>
                              </p:par>
                            </p:childTnLst>
                          </p:cTn>
                        </p:par>
                        <p:par>
                          <p:cTn id="136" fill="hold">
                            <p:stCondLst>
                              <p:cond delay="2500"/>
                            </p:stCondLst>
                            <p:childTnLst>
                              <p:par>
                                <p:cTn id="137" presetID="3" presetClass="entr" presetSubtype="10"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blinds(horizontal)">
                                      <p:cBhvr>
                                        <p:cTn id="1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39" grpId="1" animBg="1"/>
      <p:bldP spid="40" grpId="0" animBg="1"/>
      <p:bldP spid="40" grpId="1" animBg="1"/>
      <p:bldP spid="41" grpId="0" animBg="1"/>
      <p:bldP spid="41" grpId="1" animBg="1"/>
      <p:bldP spid="42" grpId="0" animBg="1"/>
      <p:bldP spid="4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bin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2971800" y="2514600"/>
            <a:ext cx="3395663" cy="3089616"/>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cstate="print"/>
          <a:srcRect/>
          <a:stretch>
            <a:fillRect/>
          </a:stretch>
        </p:blipFill>
        <p:spPr bwMode="auto">
          <a:xfrm>
            <a:off x="2971800" y="1905000"/>
            <a:ext cx="3839819" cy="3157537"/>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cstate="print"/>
          <a:srcRect/>
          <a:stretch>
            <a:fillRect/>
          </a:stretch>
        </p:blipFill>
        <p:spPr bwMode="auto">
          <a:xfrm>
            <a:off x="3424238" y="2457450"/>
            <a:ext cx="3668339" cy="3105150"/>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56</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3"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16764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514600" y="4953000"/>
            <a:ext cx="4493079" cy="990600"/>
          </a:xfrm>
          <a:prstGeom prst="rect">
            <a:avLst/>
          </a:prstGeom>
          <a:noFill/>
          <a:ln w="9525">
            <a:noFill/>
            <a:miter lim="800000"/>
            <a:headEnd/>
            <a:tailEnd/>
          </a:ln>
        </p:spPr>
      </p:pic>
      <p:sp>
        <p:nvSpPr>
          <p:cNvPr id="8" name="Right Arrow 7"/>
          <p:cNvSpPr/>
          <p:nvPr/>
        </p:nvSpPr>
        <p:spPr>
          <a:xfrm rot="5400000">
            <a:off x="4365822" y="41685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a:srcRect/>
          <a:stretch>
            <a:fillRect/>
          </a:stretch>
        </p:blipFill>
        <p:spPr bwMode="auto">
          <a:xfrm>
            <a:off x="6934200" y="5065429"/>
            <a:ext cx="2055634" cy="1259171"/>
          </a:xfrm>
          <a:prstGeom prst="rect">
            <a:avLst/>
          </a:prstGeom>
          <a:noFill/>
          <a:ln w="9525">
            <a:noFill/>
            <a:miter lim="800000"/>
            <a:headEnd/>
            <a:tailEnd/>
          </a:ln>
          <a:effectLst/>
        </p:spPr>
      </p:pic>
      <p:pic>
        <p:nvPicPr>
          <p:cNvPr id="44041" name="Picture 9"/>
          <p:cNvPicPr>
            <a:picLocks noChangeAspect="1" noChangeArrowheads="1"/>
          </p:cNvPicPr>
          <p:nvPr/>
        </p:nvPicPr>
        <p:blipFill>
          <a:blip r:embed="rId7"/>
          <a:srcRect/>
          <a:stretch>
            <a:fillRect/>
          </a:stretch>
        </p:blipFill>
        <p:spPr bwMode="auto">
          <a:xfrm>
            <a:off x="3673444" y="5037013"/>
            <a:ext cx="1889156" cy="1439987"/>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Mục</a:t>
            </a:r>
            <a:r>
              <a:rPr lang="en-US" dirty="0" smtClean="0"/>
              <a:t> </a:t>
            </a:r>
            <a:r>
              <a:rPr lang="en-US" dirty="0" err="1" smtClean="0"/>
              <a:t>tiêu</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loại</a:t>
            </a:r>
            <a:r>
              <a:rPr lang="en-US" dirty="0" smtClean="0"/>
              <a:t> </a:t>
            </a:r>
            <a:r>
              <a:rPr lang="en-US" dirty="0" err="1" smtClean="0"/>
              <a:t>bỏ</a:t>
            </a:r>
            <a:r>
              <a:rPr lang="en-US" dirty="0" smtClean="0"/>
              <a:t> </a:t>
            </a:r>
            <a:r>
              <a:rPr lang="en-US" dirty="0" err="1" smtClean="0"/>
              <a:t>nền</a:t>
            </a:r>
            <a:r>
              <a:rPr lang="en-US" dirty="0" smtClean="0"/>
              <a:t>, </a:t>
            </a:r>
            <a:r>
              <a:rPr lang="en-US" dirty="0" err="1" smtClean="0"/>
              <a:t>tách</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vùng</a:t>
            </a:r>
            <a:r>
              <a:rPr lang="en-US" dirty="0" smtClean="0"/>
              <a:t> </a:t>
            </a:r>
            <a:r>
              <a:rPr lang="en-US" dirty="0" err="1" smtClean="0"/>
              <a:t>đối</a:t>
            </a:r>
            <a:r>
              <a:rPr lang="en-US" dirty="0" smtClean="0"/>
              <a:t> </a:t>
            </a:r>
            <a:r>
              <a:rPr lang="en-US" dirty="0" err="1" smtClean="0"/>
              <a:t>tượng</a:t>
            </a:r>
            <a:endParaRPr lang="en-US" dirty="0" smtClean="0"/>
          </a:p>
          <a:p>
            <a:r>
              <a:rPr lang="en-US" dirty="0" err="1" smtClean="0"/>
              <a:t>Phương</a:t>
            </a:r>
            <a:r>
              <a:rPr lang="en-US" dirty="0" smtClean="0"/>
              <a:t> </a:t>
            </a:r>
            <a:r>
              <a:rPr lang="en-US" dirty="0" err="1" smtClean="0"/>
              <a:t>pháp</a:t>
            </a:r>
            <a:r>
              <a:rPr lang="en-US" dirty="0" smtClean="0"/>
              <a:t>:</a:t>
            </a:r>
          </a:p>
          <a:p>
            <a:pPr lvl="1"/>
            <a:r>
              <a:rPr lang="en-US" dirty="0" err="1" smtClean="0"/>
              <a:t>Trừ</a:t>
            </a:r>
            <a:r>
              <a:rPr lang="en-US" dirty="0" smtClean="0"/>
              <a:t> </a:t>
            </a:r>
            <a:r>
              <a:rPr lang="en-US" dirty="0" err="1" smtClean="0"/>
              <a:t>nền</a:t>
            </a:r>
            <a:endParaRPr lang="en-US" dirty="0" smtClean="0"/>
          </a:p>
          <a:p>
            <a:pPr lvl="1"/>
            <a:r>
              <a:rPr lang="en-US" dirty="0" err="1" smtClean="0"/>
              <a:t>Tách</a:t>
            </a:r>
            <a:r>
              <a:rPr lang="en-US" dirty="0" smtClean="0"/>
              <a:t> </a:t>
            </a:r>
            <a:r>
              <a:rPr lang="en-US" dirty="0" err="1" smtClean="0"/>
              <a:t>màu</a:t>
            </a:r>
            <a:r>
              <a:rPr lang="en-US" dirty="0" smtClean="0"/>
              <a:t> </a:t>
            </a:r>
            <a:r>
              <a:rPr lang="en-US" dirty="0" err="1" smtClean="0"/>
              <a:t>tóc</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trừ</a:t>
            </a:r>
            <a:r>
              <a:rPr lang="en-US" dirty="0" smtClean="0"/>
              <a:t> </a:t>
            </a:r>
            <a:r>
              <a:rPr lang="en-US" dirty="0" err="1" smtClean="0"/>
              <a:t>nền</a:t>
            </a:r>
            <a:endParaRPr lang="en-US" dirty="0"/>
          </a:p>
        </p:txBody>
      </p:sp>
      <p:sp>
        <p:nvSpPr>
          <p:cNvPr id="3" name="Content Placeholder 2"/>
          <p:cNvSpPr>
            <a:spLocks noGrp="1"/>
          </p:cNvSpPr>
          <p:nvPr>
            <p:ph idx="1"/>
          </p:nvPr>
        </p:nvSpPr>
        <p:spPr/>
        <p:txBody>
          <a:bodyPr/>
          <a:lstStyle/>
          <a:p>
            <a:r>
              <a:rPr lang="vi-VN" dirty="0" smtClean="0"/>
              <a:t>Ư</a:t>
            </a:r>
            <a:r>
              <a:rPr lang="en-US" dirty="0" smtClean="0"/>
              <a:t>u </a:t>
            </a:r>
            <a:r>
              <a:rPr lang="en-US" dirty="0" err="1" smtClean="0"/>
              <a:t>điểm</a:t>
            </a:r>
            <a:r>
              <a:rPr lang="en-US" dirty="0" smtClean="0"/>
              <a:t>: camera </a:t>
            </a:r>
            <a:r>
              <a:rPr lang="en-US" dirty="0" err="1" smtClean="0"/>
              <a:t>cố</a:t>
            </a:r>
            <a:r>
              <a:rPr lang="en-US" dirty="0" smtClean="0"/>
              <a:t> </a:t>
            </a:r>
            <a:r>
              <a:rPr lang="en-US" dirty="0" err="1" smtClean="0"/>
              <a:t>định</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sự</a:t>
            </a:r>
            <a:r>
              <a:rPr lang="en-US" dirty="0" smtClean="0"/>
              <a:t> </a:t>
            </a:r>
            <a:r>
              <a:rPr lang="en-US" dirty="0" err="1" smtClean="0"/>
              <a:t>che</a:t>
            </a:r>
            <a:r>
              <a:rPr lang="en-US" dirty="0" smtClean="0"/>
              <a:t> </a:t>
            </a:r>
            <a:r>
              <a:rPr lang="en-US" dirty="0" err="1" smtClean="0"/>
              <a:t>lấp</a:t>
            </a:r>
            <a:r>
              <a:rPr lang="en-US" dirty="0" smtClean="0"/>
              <a:t> </a:t>
            </a:r>
            <a:r>
              <a:rPr lang="en-US" dirty="0" err="1" smtClean="0"/>
              <a:t>lẫn</a:t>
            </a:r>
            <a:r>
              <a:rPr lang="en-US" dirty="0" smtClean="0"/>
              <a:t> </a:t>
            </a:r>
            <a:r>
              <a:rPr lang="en-US" dirty="0" err="1" smtClean="0"/>
              <a:t>nhau</a:t>
            </a:r>
            <a:r>
              <a:rPr lang="en-US" dirty="0" smtClean="0"/>
              <a:t>, </a:t>
            </a:r>
            <a:r>
              <a:rPr lang="en-US" dirty="0" err="1" smtClean="0"/>
              <a:t>các</a:t>
            </a:r>
            <a:r>
              <a:rPr lang="en-US" dirty="0" smtClean="0"/>
              <a:t> </a:t>
            </a:r>
            <a:r>
              <a:rPr lang="en-US" dirty="0" err="1" smtClean="0"/>
              <a:t>vật</a:t>
            </a:r>
            <a:r>
              <a:rPr lang="en-US" dirty="0" smtClean="0"/>
              <a:t> </a:t>
            </a:r>
            <a:r>
              <a:rPr lang="en-US" dirty="0" err="1" smtClean="0"/>
              <a:t>dụng</a:t>
            </a:r>
            <a:r>
              <a:rPr lang="en-US" dirty="0" smtClean="0"/>
              <a:t> …</a:t>
            </a:r>
            <a:endParaRPr lang="en-US" dirty="0"/>
          </a:p>
        </p:txBody>
      </p:sp>
      <p:pic>
        <p:nvPicPr>
          <p:cNvPr id="4" name="Picture 2" descr="E:\Data\3.jpg"/>
          <p:cNvPicPr>
            <a:picLocks noChangeAspect="1" noChangeArrowheads="1"/>
          </p:cNvPicPr>
          <p:nvPr/>
        </p:nvPicPr>
        <p:blipFill>
          <a:blip r:embed="rId2"/>
          <a:srcRect/>
          <a:stretch>
            <a:fillRect/>
          </a:stretch>
        </p:blipFill>
        <p:spPr bwMode="auto">
          <a:xfrm>
            <a:off x="457200" y="3581400"/>
            <a:ext cx="3048000" cy="2286000"/>
          </a:xfrm>
          <a:prstGeom prst="rect">
            <a:avLst/>
          </a:prstGeom>
          <a:noFill/>
        </p:spPr>
      </p:pic>
      <p:pic>
        <p:nvPicPr>
          <p:cNvPr id="5" name="Picture 1"/>
          <p:cNvPicPr>
            <a:picLocks noChangeAspect="1" noChangeArrowheads="1"/>
          </p:cNvPicPr>
          <p:nvPr/>
        </p:nvPicPr>
        <p:blipFill>
          <a:blip r:embed="rId3"/>
          <a:srcRect/>
          <a:stretch>
            <a:fillRect/>
          </a:stretch>
        </p:blipFill>
        <p:spPr bwMode="auto">
          <a:xfrm>
            <a:off x="5638800" y="3505200"/>
            <a:ext cx="3067805" cy="2313975"/>
          </a:xfrm>
          <a:prstGeom prst="rect">
            <a:avLst/>
          </a:prstGeom>
          <a:noFill/>
          <a:ln w="9525">
            <a:noFill/>
            <a:miter lim="800000"/>
            <a:headEnd/>
            <a:tailEnd/>
          </a:ln>
          <a:effectLst/>
        </p:spPr>
      </p:pic>
      <p:sp>
        <p:nvSpPr>
          <p:cNvPr id="6" name="Right Arrow 5"/>
          <p:cNvSpPr/>
          <p:nvPr/>
        </p:nvSpPr>
        <p:spPr>
          <a:xfrm>
            <a:off x="3886200" y="42672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732</TotalTime>
  <Words>4253</Words>
  <Application>Microsoft Office PowerPoint</Application>
  <PresentationFormat>On-screen Show (4:3)</PresentationFormat>
  <Paragraphs>423</Paragraphs>
  <Slides>69</Slides>
  <Notes>49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1"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Mục tiêu</vt:lpstr>
      <vt:lpstr>Các phương pháp trừ nền</vt:lpstr>
      <vt:lpstr>Tách màu tóc</vt:lpstr>
      <vt:lpstr>Single Gaussian</vt:lpstr>
      <vt:lpstr>Huấn Luyện</vt:lpstr>
      <vt:lpstr>Phân Lớp</vt:lpstr>
      <vt:lpstr>Thực nghiệm</vt:lpstr>
      <vt:lpstr>Kết quả</vt:lpstr>
      <vt:lpstr>Hướng tiếp cận</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Chuẩn hóa block</vt:lpstr>
      <vt:lpstr>Thu thập đặc trưng từng cửa sổ</vt:lpstr>
      <vt:lpstr>Support VeCTOR MACHINES (SVM) </vt:lpstr>
      <vt:lpstr>SVM</vt:lpstr>
      <vt:lpstr>Huấn Luyện</vt:lpstr>
      <vt:lpstr>Phân Lớp</vt:lpstr>
      <vt:lpstr>Kết quả</vt:lpstr>
      <vt:lpstr>Hướng tiếp cận</vt:lpstr>
      <vt:lpstr>Snake</vt:lpstr>
      <vt:lpstr>Snake</vt:lpstr>
      <vt:lpstr>Snake</vt:lpstr>
      <vt:lpstr>Snake</vt:lpstr>
      <vt:lpstr>Snake</vt:lpstr>
      <vt:lpstr>Snake</vt:lpstr>
      <vt:lpstr>Snake</vt:lpstr>
      <vt:lpstr>Snake</vt:lpstr>
      <vt:lpstr>Nhận xét</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Các khái niệm cơ bản</vt:lpstr>
      <vt:lpstr>Slide 53</vt:lpstr>
      <vt:lpstr>Slide 54</vt:lpstr>
      <vt:lpstr>Slide 55</vt:lpstr>
      <vt:lpstr>Tính toán đặc trưng bằng Integrals Image</vt:lpstr>
      <vt:lpstr>Slide 57</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Detection in Classroom Video</dc:title>
  <dc:subject>Computer Vision</dc:subject>
  <dc:creator>hvu</dc:creator>
  <dc:description>Presentation</dc:description>
  <cp:lastModifiedBy>BIN</cp:lastModifiedBy>
  <cp:revision>90</cp:revision>
  <dcterms:created xsi:type="dcterms:W3CDTF">2010-07-18T18:09:04Z</dcterms:created>
  <dcterms:modified xsi:type="dcterms:W3CDTF">2010-07-26T11:52:47Z</dcterms:modified>
</cp:coreProperties>
</file>